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19" r:id="rId2"/>
    <p:sldId id="258" r:id="rId3"/>
    <p:sldId id="270" r:id="rId4"/>
    <p:sldId id="307" r:id="rId5"/>
    <p:sldId id="293" r:id="rId6"/>
    <p:sldId id="256" r:id="rId7"/>
    <p:sldId id="294" r:id="rId8"/>
    <p:sldId id="257" r:id="rId9"/>
    <p:sldId id="260" r:id="rId10"/>
    <p:sldId id="291" r:id="rId11"/>
    <p:sldId id="267" r:id="rId12"/>
    <p:sldId id="268" r:id="rId13"/>
    <p:sldId id="261" r:id="rId14"/>
    <p:sldId id="306" r:id="rId15"/>
    <p:sldId id="335" r:id="rId16"/>
    <p:sldId id="286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pos="74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4" y="84"/>
      </p:cViewPr>
      <p:guideLst>
        <p:guide orient="horz" pos="3952"/>
        <p:guide pos="7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55F9A-C8D1-4B78-B9E0-357D737794EB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4CB62-83E9-47F2-8B0D-B9154BF4F1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B62-83E9-47F2-8B0D-B9154BF4F1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26A5-FE34-43E8-B614-8CBCC4FA8712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D0BF-FA8E-4784-885A-E84FED3EBB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" y="-69215"/>
            <a:ext cx="2708910" cy="28905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9575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79425" y="3044825"/>
            <a:ext cx="28270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教学分析</a:t>
            </a:r>
            <a:endParaRPr lang="zh-CN" sz="4400" spc="-300" dirty="0">
              <a:blipFill dpi="0" rotWithShape="1">
                <a:blip r:embed="rId5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6900" y="1186815"/>
            <a:ext cx="8496300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1.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学时分配：</a:t>
            </a:r>
            <a:r>
              <a:rPr lang="en-US" altLang="zh-CN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学时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（总72学时，第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43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-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46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学时）</a:t>
            </a:r>
          </a:p>
          <a:p>
            <a:pPr fontAlgn="base"/>
            <a:endParaRPr lang="zh-CN" altLang="en-US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fontAlgn="base"/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学情分析：具备了指挥作品的能力，需要循序渐进式的练习和教学。</a:t>
            </a:r>
          </a:p>
          <a:p>
            <a:pPr fontAlgn="base"/>
            <a:endParaRPr lang="zh-CN" altLang="en-US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fontAlgn="base"/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3.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运用教学策略，制定教学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目标</a:t>
            </a:r>
            <a:r>
              <a:rPr lang="zh-CN" altLang="en-US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、教学重点、教学难点</a:t>
            </a:r>
          </a:p>
          <a:p>
            <a:pPr fontAlgn="base"/>
            <a:endParaRPr lang="zh-CN" altLang="en-US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fontAlgn="base"/>
            <a:endParaRPr lang="zh-CN" altLang="en-US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404745" y="1517650"/>
            <a:ext cx="787255" cy="228600"/>
            <a:chOff x="11404745" y="946150"/>
            <a:chExt cx="787255" cy="228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404745" y="5054442"/>
            <a:ext cx="787255" cy="228600"/>
            <a:chOff x="11404745" y="946150"/>
            <a:chExt cx="787255" cy="2286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4" r="-778"/>
          <a:stretch>
            <a:fillRect/>
          </a:stretch>
        </p:blipFill>
        <p:spPr>
          <a:xfrm>
            <a:off x="-883213" y="0"/>
            <a:ext cx="3349070" cy="670690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1" y="927194"/>
            <a:ext cx="11323180" cy="5677159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-1317644" y="1971647"/>
            <a:ext cx="17520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0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壹</a:t>
            </a:r>
            <a:endParaRPr lang="zh-CN" altLang="en-US" sz="15000" dirty="0">
              <a:blipFill dpi="0" rotWithShape="1">
                <a:blip r:embed="rId4"/>
                <a:srcRect/>
                <a:tile tx="0" ty="0" sx="100000" sy="100000" flip="none" algn="b"/>
              </a:blip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65573" y="1451355"/>
            <a:ext cx="8514607" cy="4323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5500"/>
              </a:lnSpc>
            </a:pPr>
            <a:r>
              <a:rPr lang="en-US" altLang="zh-CN" sz="3600">
                <a:sym typeface="+mn-ea"/>
              </a:rPr>
              <a:t>3.</a:t>
            </a:r>
            <a:r>
              <a:rPr lang="zh-CN" altLang="en-US" sz="3600">
                <a:sym typeface="+mn-ea"/>
              </a:rPr>
              <a:t>具体句子中的处理</a:t>
            </a:r>
            <a:endParaRPr lang="zh-CN" altLang="en-US" sz="3600"/>
          </a:p>
          <a:p>
            <a:pPr fontAlgn="auto">
              <a:lnSpc>
                <a:spcPts val="5500"/>
              </a:lnSpc>
            </a:pPr>
            <a:r>
              <a:rPr lang="zh-CN" altLang="en-US" sz="3600">
                <a:latin typeface="Calibri" panose="020F0502020204030204" pitchFamily="34" charset="0"/>
                <a:sym typeface="+mn-ea"/>
              </a:rPr>
              <a:t>③顿音：开河渠的</a:t>
            </a:r>
            <a:r>
              <a:rPr lang="en-US" altLang="zh-CN" sz="3600">
                <a:latin typeface="Calibri" panose="020F0502020204030204" pitchFamily="34" charset="0"/>
                <a:sym typeface="+mn-ea"/>
              </a:rPr>
              <a:t>“</a:t>
            </a:r>
            <a:r>
              <a:rPr lang="zh-CN" altLang="en-US" sz="3600">
                <a:latin typeface="Calibri" panose="020F0502020204030204" pitchFamily="34" charset="0"/>
                <a:sym typeface="+mn-ea"/>
              </a:rPr>
              <a:t>开</a:t>
            </a:r>
            <a:r>
              <a:rPr lang="en-US" altLang="zh-CN" sz="3600">
                <a:latin typeface="Calibri" panose="020F0502020204030204" pitchFamily="34" charset="0"/>
                <a:sym typeface="+mn-ea"/>
              </a:rPr>
              <a:t>”</a:t>
            </a:r>
            <a:r>
              <a:rPr lang="zh-CN" altLang="en-US" sz="3600">
                <a:latin typeface="Calibri" panose="020F0502020204030204" pitchFamily="34" charset="0"/>
                <a:sym typeface="+mn-ea"/>
              </a:rPr>
              <a:t>，筑堤防的</a:t>
            </a:r>
            <a:r>
              <a:rPr lang="en-US" altLang="zh-CN" sz="3600">
                <a:latin typeface="Calibri" panose="020F0502020204030204" pitchFamily="34" charset="0"/>
                <a:sym typeface="+mn-ea"/>
              </a:rPr>
              <a:t>“</a:t>
            </a:r>
            <a:r>
              <a:rPr lang="zh-CN" altLang="en-US" sz="3600">
                <a:latin typeface="Calibri" panose="020F0502020204030204" pitchFamily="34" charset="0"/>
                <a:sym typeface="+mn-ea"/>
              </a:rPr>
              <a:t>筑</a:t>
            </a:r>
            <a:r>
              <a:rPr lang="en-US" altLang="zh-CN" sz="3600">
                <a:latin typeface="Calibri" panose="020F0502020204030204" pitchFamily="34" charset="0"/>
                <a:sym typeface="+mn-ea"/>
              </a:rPr>
              <a:t>”</a:t>
            </a:r>
            <a:endParaRPr lang="en-US" altLang="zh-CN" sz="3600">
              <a:latin typeface="Calibri" panose="020F0502020204030204" pitchFamily="34" charset="0"/>
            </a:endParaRPr>
          </a:p>
          <a:p>
            <a:pPr fontAlgn="auto">
              <a:lnSpc>
                <a:spcPts val="5500"/>
              </a:lnSpc>
            </a:pPr>
            <a:r>
              <a:rPr lang="en-US" altLang="zh-CN" sz="3600">
                <a:latin typeface="Calibri" panose="020F0502020204030204" pitchFamily="34" charset="0"/>
                <a:sym typeface="+mn-ea"/>
              </a:rPr>
              <a:t>④</a:t>
            </a:r>
            <a:r>
              <a:rPr lang="zh-CN" altLang="en-US" sz="3600">
                <a:latin typeface="Calibri" panose="020F0502020204030204" pitchFamily="34" charset="0"/>
                <a:sym typeface="+mn-ea"/>
              </a:rPr>
              <a:t>渐强渐弱：麦苗儿肥豆花儿香的</a:t>
            </a:r>
            <a:r>
              <a:rPr lang="en-US" altLang="zh-CN" sz="3600">
                <a:latin typeface="Calibri" panose="020F0502020204030204" pitchFamily="34" charset="0"/>
                <a:sym typeface="+mn-ea"/>
              </a:rPr>
              <a:t>“</a:t>
            </a:r>
            <a:r>
              <a:rPr lang="zh-CN" altLang="en-US" sz="3600">
                <a:latin typeface="Calibri" panose="020F0502020204030204" pitchFamily="34" charset="0"/>
                <a:sym typeface="+mn-ea"/>
              </a:rPr>
              <a:t>香</a:t>
            </a:r>
            <a:r>
              <a:rPr lang="en-US" altLang="zh-CN" sz="3600">
                <a:latin typeface="Calibri" panose="020F0502020204030204" pitchFamily="34" charset="0"/>
                <a:sym typeface="+mn-ea"/>
              </a:rPr>
              <a:t>”</a:t>
            </a:r>
            <a:endParaRPr lang="en-US" altLang="zh-CN" sz="3600">
              <a:latin typeface="Calibri" panose="020F0502020204030204" pitchFamily="34" charset="0"/>
            </a:endParaRPr>
          </a:p>
          <a:p>
            <a:pPr fontAlgn="auto">
              <a:lnSpc>
                <a:spcPts val="5500"/>
              </a:lnSpc>
            </a:pPr>
            <a:r>
              <a:rPr lang="zh-CN" altLang="en-US" sz="3600">
                <a:latin typeface="Calibri" panose="020F0502020204030204" pitchFamily="34" charset="0"/>
                <a:sym typeface="+mn-ea"/>
              </a:rPr>
              <a:t>⑤</a:t>
            </a:r>
            <a:r>
              <a:rPr lang="zh-CN" altLang="en-US" sz="3600">
                <a:latin typeface="Calibri" panose="020F0502020204030204" pitchFamily="34" charset="0"/>
                <a:sym typeface="宋体" panose="02010600030101010101" pitchFamily="2" charset="-122"/>
              </a:rPr>
              <a:t>跳进：男女老少喜洋洋的</a:t>
            </a:r>
            <a:r>
              <a:rPr lang="en-US" altLang="zh-CN" sz="3600">
                <a:latin typeface="Calibri" panose="020F0502020204030204" pitchFamily="34" charset="0"/>
                <a:sym typeface="宋体" panose="02010600030101010101" pitchFamily="2" charset="-122"/>
              </a:rPr>
              <a:t>“</a:t>
            </a:r>
            <a:r>
              <a:rPr lang="zh-CN" altLang="en-US" sz="3600">
                <a:latin typeface="Calibri" panose="020F0502020204030204" pitchFamily="34" charset="0"/>
                <a:sym typeface="宋体" panose="02010600030101010101" pitchFamily="2" charset="-122"/>
              </a:rPr>
              <a:t>老少</a:t>
            </a:r>
            <a:r>
              <a:rPr lang="en-US" altLang="zh-CN" sz="3600">
                <a:latin typeface="Calibri" panose="020F0502020204030204" pitchFamily="34" charset="0"/>
                <a:sym typeface="宋体" panose="02010600030101010101" pitchFamily="2" charset="-122"/>
              </a:rPr>
              <a:t>”</a:t>
            </a:r>
            <a:endParaRPr lang="zh-CN" altLang="en-US" sz="3600"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fontAlgn="auto">
              <a:lnSpc>
                <a:spcPts val="5500"/>
              </a:lnSpc>
            </a:pPr>
            <a:r>
              <a:rPr lang="zh-CN" altLang="en-US" sz="3600">
                <a:latin typeface="Calibri" panose="020F0502020204030204" pitchFamily="34" charset="0"/>
                <a:sym typeface="+mn-ea"/>
              </a:rPr>
              <a:t>⑥顿挫拍：男女老少喜洋洋的</a:t>
            </a:r>
            <a:r>
              <a:rPr lang="en-US" altLang="zh-CN" sz="3600">
                <a:latin typeface="Calibri" panose="020F0502020204030204" pitchFamily="34" charset="0"/>
                <a:sym typeface="+mn-ea"/>
              </a:rPr>
              <a:t>“</a:t>
            </a:r>
            <a:r>
              <a:rPr lang="zh-CN" altLang="en-US" sz="3600">
                <a:latin typeface="Calibri" panose="020F0502020204030204" pitchFamily="34" charset="0"/>
                <a:sym typeface="+mn-ea"/>
              </a:rPr>
              <a:t>喜洋洋</a:t>
            </a:r>
            <a:r>
              <a:rPr lang="en-US" altLang="zh-CN" sz="3600">
                <a:latin typeface="Calibri" panose="020F0502020204030204" pitchFamily="34" charset="0"/>
                <a:sym typeface="+mn-ea"/>
              </a:rPr>
              <a:t>”</a:t>
            </a:r>
            <a:r>
              <a:rPr lang="zh-CN" altLang="en-US" sz="3600">
                <a:latin typeface="Calibri" panose="020F0502020204030204" pitchFamily="34" charset="0"/>
                <a:sym typeface="+mn-ea"/>
              </a:rPr>
              <a:t>（类似于二拍子的直线拍的打法）</a:t>
            </a:r>
            <a:endParaRPr lang="en-US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0900" y="2252345"/>
            <a:ext cx="5587365" cy="1854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28140" y="-332740"/>
            <a:ext cx="690499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600">
                <a:solidFill>
                  <a:srgbClr val="FF0000"/>
                </a:solidFill>
                <a:sym typeface="+mn-ea"/>
              </a:rPr>
              <a:t>《黄水谣》指挥手势设计（一）</a:t>
            </a:r>
            <a:endParaRPr lang="zh-CN" altLang="en-US" sz="360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br>
              <a:rPr lang="zh-CN" altLang="en-US" sz="3600">
                <a:sym typeface="+mn-ea"/>
              </a:rPr>
            </a:b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4" r="-778"/>
          <a:stretch>
            <a:fillRect/>
          </a:stretch>
        </p:blipFill>
        <p:spPr>
          <a:xfrm>
            <a:off x="-1110615" y="-447675"/>
            <a:ext cx="3486150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395095"/>
            <a:ext cx="10589260" cy="477774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-1224129" y="1584426"/>
            <a:ext cx="210826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贰</a:t>
            </a:r>
          </a:p>
        </p:txBody>
      </p:sp>
      <p:sp>
        <p:nvSpPr>
          <p:cNvPr id="26" name="矩形 25"/>
          <p:cNvSpPr/>
          <p:nvPr/>
        </p:nvSpPr>
        <p:spPr>
          <a:xfrm>
            <a:off x="2499360" y="1494155"/>
            <a:ext cx="8089900" cy="457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5000"/>
              </a:lnSpc>
            </a:pPr>
            <a:r>
              <a:rPr lang="en-US" altLang="zh-CN" sz="3600">
                <a:sym typeface="+mn-ea"/>
              </a:rPr>
              <a:t>B</a:t>
            </a:r>
            <a:r>
              <a:rPr lang="zh-CN" altLang="en-US" sz="3600">
                <a:sym typeface="+mn-ea"/>
              </a:rPr>
              <a:t>段</a:t>
            </a:r>
            <a:endParaRPr lang="zh-CN" altLang="en-US" sz="3600"/>
          </a:p>
          <a:p>
            <a:pPr fontAlgn="auto">
              <a:lnSpc>
                <a:spcPts val="5000"/>
              </a:lnSpc>
            </a:pPr>
            <a:r>
              <a:rPr lang="en-US" altLang="zh-CN" sz="3600">
                <a:sym typeface="+mn-ea"/>
              </a:rPr>
              <a:t>1.4/4</a:t>
            </a:r>
            <a:r>
              <a:rPr lang="zh-CN" altLang="en-US" sz="3600">
                <a:sym typeface="+mn-ea"/>
              </a:rPr>
              <a:t>拍图示</a:t>
            </a:r>
            <a:endParaRPr lang="zh-CN" altLang="en-US" sz="3600"/>
          </a:p>
          <a:p>
            <a:pPr fontAlgn="auto">
              <a:lnSpc>
                <a:spcPts val="5000"/>
              </a:lnSpc>
            </a:pPr>
            <a:r>
              <a:rPr lang="en-US" altLang="zh-CN" sz="3600">
                <a:sym typeface="+mn-ea"/>
              </a:rPr>
              <a:t>2.B</a:t>
            </a:r>
            <a:r>
              <a:rPr lang="zh-CN" altLang="en-US" sz="3600">
                <a:sym typeface="+mn-ea"/>
              </a:rPr>
              <a:t>段手势与</a:t>
            </a:r>
            <a:r>
              <a:rPr lang="en-US" altLang="zh-CN" sz="3600">
                <a:sym typeface="+mn-ea"/>
              </a:rPr>
              <a:t>A</a:t>
            </a:r>
            <a:r>
              <a:rPr lang="zh-CN" altLang="en-US" sz="3600">
                <a:sym typeface="+mn-ea"/>
              </a:rPr>
              <a:t>段的区别（拍点清楚，动作有力量）</a:t>
            </a:r>
            <a:endParaRPr lang="zh-CN" altLang="en-US" sz="3600"/>
          </a:p>
          <a:p>
            <a:pPr fontAlgn="auto">
              <a:lnSpc>
                <a:spcPts val="5000"/>
              </a:lnSpc>
            </a:pPr>
            <a:r>
              <a:rPr lang="en-US" altLang="zh-CN" sz="3600">
                <a:sym typeface="+mn-ea"/>
              </a:rPr>
              <a:t>3.顿挫拍：百姓遭了秧的“糟了”</a:t>
            </a:r>
            <a:endParaRPr lang="en-US" altLang="zh-CN" sz="3600"/>
          </a:p>
          <a:p>
            <a:pPr fontAlgn="auto">
              <a:lnSpc>
                <a:spcPts val="5000"/>
              </a:lnSpc>
            </a:pPr>
            <a:r>
              <a:rPr lang="en-US" altLang="zh-CN" sz="3600">
                <a:sym typeface="+mn-ea"/>
              </a:rPr>
              <a:t>4.</a:t>
            </a:r>
            <a:r>
              <a:rPr lang="zh-CN" altLang="en-US" sz="3600">
                <a:sym typeface="+mn-ea"/>
              </a:rPr>
              <a:t>一片凄凉，四处逃亡，的后面注意提示女低音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6270" y="2811145"/>
            <a:ext cx="5209540" cy="19450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48155" y="-234950"/>
            <a:ext cx="6517640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>
                <a:solidFill>
                  <a:srgbClr val="FF0000"/>
                </a:solidFill>
                <a:sym typeface="宋体" panose="02010600030101010101" pitchFamily="2" charset="-122"/>
              </a:rPr>
              <a:t>《黄水谣》指挥手势设计</a:t>
            </a:r>
            <a:r>
              <a:rPr lang="zh-CN" altLang="en-US" sz="3200" dirty="0">
                <a:solidFill>
                  <a:srgbClr val="FF0000"/>
                </a:solidFill>
                <a:latin typeface="华光书宋一_CNKI" panose="02000500000000000000" pitchFamily="2" charset="-122"/>
                <a:ea typeface="华光书宋一_CNKI" panose="02000500000000000000" pitchFamily="2" charset="-122"/>
                <a:cs typeface="Meiryo UI" pitchFamily="34" charset="-128"/>
              </a:rPr>
              <a:t>（二</a:t>
            </a:r>
            <a:r>
              <a:rPr lang="zh-CN" altLang="en-US" sz="3200" dirty="0">
                <a:solidFill>
                  <a:srgbClr val="FF0000"/>
                </a:solidFill>
                <a:latin typeface="华光书宋一_CNKI" panose="02000500000000000000" pitchFamily="2" charset="-122"/>
                <a:ea typeface="华光书宋一_CNKI" panose="02000500000000000000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华光书宋一_CNKI" panose="02000500000000000000" pitchFamily="2" charset="-122"/>
              <a:ea typeface="华光书宋一_CNKI" panose="02000500000000000000" pitchFamily="2" charset="-122"/>
            </a:endParaRPr>
          </a:p>
          <a:p>
            <a:pPr>
              <a:lnSpc>
                <a:spcPct val="250000"/>
              </a:lnSpc>
            </a:pPr>
            <a:endParaRPr lang="en-US" altLang="zh-CN" sz="3200" b="1" dirty="0">
              <a:solidFill>
                <a:srgbClr val="FF0000"/>
              </a:solidFill>
              <a:latin typeface="华光书宋一_CNKI" panose="02000500000000000000" pitchFamily="2" charset="-122"/>
              <a:ea typeface="华光书宋一_CNKI" panose="02000500000000000000" pitchFamily="2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973580" y="1342390"/>
            <a:ext cx="10189845" cy="5052695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43480" y="1481455"/>
            <a:ext cx="6547485" cy="491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0" algn="l" defTabSz="914400" rtl="0" fontAlgn="base">
              <a:lnSpc>
                <a:spcPts val="5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zh-CN" sz="3200">
                <a:sym typeface="+mn-ea"/>
              </a:rPr>
              <a:t>A</a:t>
            </a:r>
            <a:r>
              <a:rPr lang="en-US" altLang="zh-CN" sz="3200">
                <a:latin typeface="Traditional Arabic" charset="0"/>
                <a:sym typeface="+mn-ea"/>
              </a:rPr>
              <a:t>'</a:t>
            </a:r>
            <a:r>
              <a:rPr lang="zh-CN" altLang="en-US" sz="3200">
                <a:latin typeface="Traditional Arabic" charset="0"/>
                <a:sym typeface="+mn-ea"/>
              </a:rPr>
              <a:t>段</a:t>
            </a:r>
            <a:endParaRPr kumimoji="0" lang="zh-CN" altLang="en-US" sz="3200" b="0" i="0" u="none" strike="noStrike" kern="1200" cap="none" spc="0" normalizeH="0" baseline="0" noProof="1">
              <a:solidFill>
                <a:schemeClr val="tx1"/>
              </a:solidFill>
              <a:latin typeface="Traditional Arabic" charset="0"/>
              <a:ea typeface="+mn-ea"/>
              <a:cs typeface="+mn-cs"/>
              <a:sym typeface="+mn-ea"/>
            </a:endParaRPr>
          </a:p>
          <a:p>
            <a:pPr marL="0" marR="0" indent="0" algn="l" defTabSz="914400" rtl="0" fontAlgn="base">
              <a:lnSpc>
                <a:spcPts val="5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>
                <a:latin typeface="Traditional Arabic" charset="0"/>
                <a:sym typeface="+mn-ea"/>
              </a:rPr>
              <a:t>1.2/4</a:t>
            </a:r>
            <a:r>
              <a:rPr lang="zh-CN" altLang="en-US" sz="3200">
                <a:latin typeface="Traditional Arabic" charset="0"/>
                <a:sym typeface="+mn-ea"/>
              </a:rPr>
              <a:t>拍图示</a:t>
            </a:r>
            <a:endParaRPr kumimoji="0" lang="zh-CN" altLang="en-US" sz="3200" b="0" i="0" u="none" strike="noStrike" kern="1200" cap="none" spc="0" normalizeH="0" baseline="0" noProof="1">
              <a:solidFill>
                <a:schemeClr val="tx1"/>
              </a:solidFill>
              <a:latin typeface="Traditional Arabic" charset="0"/>
              <a:ea typeface="+mn-ea"/>
              <a:cs typeface="+mn-cs"/>
              <a:sym typeface="+mn-ea"/>
            </a:endParaRPr>
          </a:p>
          <a:p>
            <a:pPr marL="0" marR="0" indent="0" algn="l" defTabSz="914400" rtl="0" fontAlgn="base">
              <a:lnSpc>
                <a:spcPts val="5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>
                <a:latin typeface="Traditional Arabic" charset="0"/>
                <a:sym typeface="+mn-ea"/>
              </a:rPr>
              <a:t>2.lento</a:t>
            </a:r>
            <a:endParaRPr kumimoji="0" lang="en-US" altLang="zh-CN" sz="3200" b="0" i="0" u="none" strike="noStrike" kern="1200" cap="none" spc="0" normalizeH="0" baseline="0" noProof="1">
              <a:solidFill>
                <a:schemeClr val="tx1"/>
              </a:solidFill>
              <a:latin typeface="Traditional Arabic" charset="0"/>
              <a:ea typeface="+mn-ea"/>
              <a:cs typeface="+mn-cs"/>
              <a:sym typeface="+mn-ea"/>
            </a:endParaRPr>
          </a:p>
          <a:p>
            <a:pPr marL="0" marR="0" indent="0" algn="l" defTabSz="914400" rtl="0" fontAlgn="base">
              <a:lnSpc>
                <a:spcPts val="5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>
                <a:latin typeface="Traditional Arabic" charset="0"/>
                <a:sym typeface="+mn-ea"/>
              </a:rPr>
              <a:t>3.</a:t>
            </a:r>
            <a:r>
              <a:rPr lang="zh-CN" altLang="en-US" sz="3200">
                <a:latin typeface="Traditional Arabic" charset="0"/>
                <a:sym typeface="+mn-ea"/>
              </a:rPr>
              <a:t>与</a:t>
            </a:r>
            <a:r>
              <a:rPr lang="en-US" altLang="zh-CN" sz="3200">
                <a:latin typeface="Traditional Arabic" charset="0"/>
                <a:sym typeface="+mn-ea"/>
              </a:rPr>
              <a:t>A</a:t>
            </a:r>
            <a:r>
              <a:rPr lang="zh-CN" altLang="en-US" sz="3200">
                <a:latin typeface="Traditional Arabic" charset="0"/>
                <a:sym typeface="+mn-ea"/>
              </a:rPr>
              <a:t>短的区别</a:t>
            </a:r>
            <a:endParaRPr kumimoji="0" lang="zh-CN" altLang="en-US" sz="3200" b="0" i="0" u="none" strike="noStrike" kern="1200" cap="none" spc="0" normalizeH="0" baseline="0" noProof="1">
              <a:solidFill>
                <a:schemeClr val="tx1"/>
              </a:solidFill>
              <a:latin typeface="Traditional Arabic" charset="0"/>
              <a:ea typeface="+mn-ea"/>
              <a:cs typeface="+mn-cs"/>
              <a:sym typeface="+mn-ea"/>
            </a:endParaRPr>
          </a:p>
          <a:p>
            <a:pPr marL="0" marR="0" indent="0" algn="l" defTabSz="914400" rtl="0" fontAlgn="base">
              <a:lnSpc>
                <a:spcPts val="5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>
                <a:latin typeface="Traditional Arabic" charset="0"/>
                <a:sym typeface="+mn-ea"/>
              </a:rPr>
              <a:t>4.</a:t>
            </a:r>
            <a:r>
              <a:rPr lang="zh-CN" altLang="en-US" sz="3200">
                <a:latin typeface="Traditional Arabic" charset="0"/>
                <a:sym typeface="+mn-ea"/>
              </a:rPr>
              <a:t>妻离子散的</a:t>
            </a:r>
            <a:r>
              <a:rPr lang="en-US" altLang="zh-CN" sz="3200">
                <a:latin typeface="Traditional Arabic" charset="0"/>
                <a:sym typeface="+mn-ea"/>
              </a:rPr>
              <a:t>“</a:t>
            </a:r>
            <a:r>
              <a:rPr lang="zh-CN" altLang="en-US" sz="3200">
                <a:latin typeface="Traditional Arabic" charset="0"/>
                <a:sym typeface="+mn-ea"/>
              </a:rPr>
              <a:t>散</a:t>
            </a:r>
            <a:r>
              <a:rPr lang="en-US" altLang="zh-CN" sz="3200">
                <a:latin typeface="Traditional Arabic" charset="0"/>
                <a:sym typeface="+mn-ea"/>
              </a:rPr>
              <a:t>”</a:t>
            </a:r>
            <a:r>
              <a:rPr lang="zh-CN" altLang="en-US" sz="3200">
                <a:latin typeface="Traditional Arabic" charset="0"/>
                <a:sym typeface="+mn-ea"/>
              </a:rPr>
              <a:t>用下下分拍</a:t>
            </a:r>
            <a:endParaRPr kumimoji="0" lang="zh-CN" altLang="en-US" sz="3200" b="0" i="0" u="none" strike="noStrike" kern="1200" cap="none" spc="0" normalizeH="0" baseline="0" noProof="1">
              <a:solidFill>
                <a:schemeClr val="tx1"/>
              </a:solidFill>
              <a:latin typeface="Traditional Arabic" charset="0"/>
              <a:ea typeface="+mn-ea"/>
              <a:cs typeface="+mn-cs"/>
              <a:sym typeface="+mn-ea"/>
            </a:endParaRPr>
          </a:p>
          <a:p>
            <a:pPr marL="0" marR="0" indent="0" algn="l" defTabSz="914400" rtl="0" fontAlgn="base">
              <a:lnSpc>
                <a:spcPts val="5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>
                <a:latin typeface="Traditional Arabic" charset="0"/>
                <a:sym typeface="+mn-ea"/>
              </a:rPr>
              <a:t>5.</a:t>
            </a:r>
            <a:r>
              <a:rPr lang="zh-CN" altLang="en-US" sz="3200">
                <a:latin typeface="Traditional Arabic" charset="0"/>
                <a:sym typeface="+mn-ea"/>
              </a:rPr>
              <a:t>合唱结束的钢琴尾声处理</a:t>
            </a:r>
            <a:endParaRPr kumimoji="0" lang="zh-CN" altLang="en-US" sz="3200" b="0" i="0" u="none" strike="noStrike" kern="1200" cap="none" spc="0" normalizeH="0" baseline="0" noProof="1">
              <a:solidFill>
                <a:schemeClr val="tx1"/>
              </a:solidFill>
              <a:latin typeface="Traditional Arabic" charset="0"/>
              <a:ea typeface="+mn-ea"/>
              <a:cs typeface="+mn-cs"/>
              <a:sym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3200" b="1" spc="-300" dirty="0">
              <a:blipFill dpi="0" rotWithShape="1">
                <a:blip r:embed="rId3"/>
                <a:srcRect/>
                <a:tile tx="0" ty="0" sx="100000" sy="100000" flip="none" algn="ctr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6"/>
          <a:stretch>
            <a:fillRect/>
          </a:stretch>
        </p:blipFill>
        <p:spPr>
          <a:xfrm>
            <a:off x="9252652" y="0"/>
            <a:ext cx="3425123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569726" y="1714601"/>
            <a:ext cx="210826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0" dirty="0">
                <a:blipFill dpi="0" rotWithShape="1">
                  <a:blip r:embed="rId3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叁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12595" y="2118995"/>
            <a:ext cx="5939790" cy="2217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4" y="258403"/>
            <a:ext cx="890649" cy="8836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7425" y="417195"/>
            <a:ext cx="620649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sym typeface="宋体" panose="02010600030101010101" pitchFamily="2" charset="-122"/>
              </a:rPr>
              <a:t>《黄水谣》指挥手势设计（三）</a:t>
            </a:r>
            <a:br>
              <a:rPr lang="zh-CN" altLang="en-US">
                <a:sym typeface="+mn-ea"/>
              </a:rPr>
            </a:br>
            <a:endParaRPr lang="zh-CN" altLang="en-US"/>
          </a:p>
        </p:txBody>
      </p:sp>
    </p:spTree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3850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1404745" y="1517650"/>
            <a:ext cx="787255" cy="228600"/>
            <a:chOff x="11404745" y="946150"/>
            <a:chExt cx="787255" cy="228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404745" y="5054442"/>
            <a:ext cx="787255" cy="228600"/>
            <a:chOff x="11404745" y="946150"/>
            <a:chExt cx="787255" cy="2286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6" y="1686187"/>
            <a:ext cx="4712226" cy="487694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229443" y="749441"/>
            <a:ext cx="3964776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>
                <a:sym typeface="+mn-ea"/>
              </a:rPr>
              <a:t>课堂小结</a:t>
            </a:r>
            <a:endParaRPr lang="en-US" altLang="zh-CN" sz="4400" b="1" spc="-3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20170" y="2158471"/>
            <a:ext cx="373492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ym typeface="+mn-ea"/>
              </a:rPr>
              <a:t>本节课讲了什么？</a:t>
            </a:r>
            <a:endParaRPr lang="zh-CN" altLang="en-US" sz="2800"/>
          </a:p>
          <a:p>
            <a:pPr>
              <a:lnSpc>
                <a:spcPct val="150000"/>
              </a:lnSpc>
            </a:pPr>
            <a:endParaRPr lang="zh-CN" altLang="en-US" sz="2800"/>
          </a:p>
          <a:p>
            <a:pPr>
              <a:lnSpc>
                <a:spcPct val="150000"/>
              </a:lnSpc>
            </a:pPr>
            <a:r>
              <a:rPr lang="zh-CN" altLang="en-US" sz="2800">
                <a:sym typeface="+mn-ea"/>
              </a:rPr>
              <a:t>练习了什么？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3850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1404745" y="1517650"/>
            <a:ext cx="787255" cy="228600"/>
            <a:chOff x="11404745" y="946150"/>
            <a:chExt cx="787255" cy="228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404745" y="5054442"/>
            <a:ext cx="787255" cy="228600"/>
            <a:chOff x="11404745" y="946150"/>
            <a:chExt cx="787255" cy="2286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6" y="1686187"/>
            <a:ext cx="4712226" cy="487694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229443" y="749441"/>
            <a:ext cx="3964776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spc="-3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作业布置</a:t>
            </a:r>
            <a:endParaRPr lang="en-US" altLang="zh-CN" sz="4400" b="1" spc="-3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11165" y="1619250"/>
            <a:ext cx="565277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每天对着镜子做30分钟练习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每周至少录制一次完整练习视频发到合唱指挥微信群组</a:t>
            </a:r>
            <a:endParaRPr lang="zh-CN" altLang="en-US" sz="2800"/>
          </a:p>
          <a:p>
            <a:pPr>
              <a:lnSpc>
                <a:spcPct val="150000"/>
              </a:lnSpc>
            </a:pPr>
            <a:r>
              <a:rPr lang="en-US" altLang="zh-CN" sz="2800">
                <a:sym typeface="+mn-ea"/>
              </a:rPr>
              <a:t>3.</a:t>
            </a:r>
            <a:r>
              <a:rPr lang="zh-CN" altLang="en-US" sz="2800">
                <a:sym typeface="+mn-ea"/>
              </a:rPr>
              <a:t>请准备和预习下一课程内容：完整指挥《黄水谣》以及预习《保卫黄河》的合唱指挥分析。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3850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1404745" y="1517650"/>
            <a:ext cx="787255" cy="228600"/>
            <a:chOff x="11404745" y="946150"/>
            <a:chExt cx="787255" cy="228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404745" y="5054442"/>
            <a:ext cx="787255" cy="228600"/>
            <a:chOff x="11404745" y="946150"/>
            <a:chExt cx="787255" cy="2286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6" y="1686187"/>
            <a:ext cx="4712226" cy="487694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229443" y="749441"/>
            <a:ext cx="3964776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spc="-3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总结与反思</a:t>
            </a:r>
            <a:endParaRPr lang="en-US" altLang="zh-CN" sz="4400" b="1" spc="-3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11165" y="1619250"/>
            <a:ext cx="565277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根据学生的反映总结课程的进行情况。</a:t>
            </a:r>
            <a:endParaRPr lang="en-US" altLang="zh-CN" sz="28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导致不能达到目标或者超出预期的行为是什么？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ym typeface="+mn-ea"/>
              </a:rPr>
              <a:t>3.</a:t>
            </a:r>
            <a:r>
              <a:rPr lang="zh-CN" altLang="en-US" sz="2800">
                <a:sym typeface="+mn-ea"/>
              </a:rPr>
              <a:t>有没有以学生为主体，激发学生的主观能动性？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52725" y="2119630"/>
            <a:ext cx="86125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spc="-300" dirty="0">
                <a:blipFill dpi="0" rotWithShape="1">
                  <a:blip r:embed="rId3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感谢您的聆听！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7525" y="3937635"/>
            <a:ext cx="8616950" cy="2920365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3850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2" y="1741647"/>
            <a:ext cx="2962275" cy="29622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20189" y="2445752"/>
            <a:ext cx="1107996" cy="1554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eaVert" wrap="none" rtlCol="0">
            <a:spAutoFit/>
          </a:bodyPr>
          <a:lstStyle/>
          <a:p>
            <a:r>
              <a:rPr lang="zh-CN" altLang="en-US" sz="6000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目录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24075" y="758825"/>
            <a:ext cx="4939030" cy="726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壹</a:t>
            </a:r>
            <a:r>
              <a:rPr lang="en-US" altLang="zh-CN" sz="60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  </a:t>
            </a:r>
            <a:r>
              <a:rPr lang="zh-CN" altLang="en-US" sz="28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  <a:sym typeface="+mn-ea"/>
              </a:rPr>
              <a:t>复习点评</a:t>
            </a:r>
            <a:endParaRPr lang="en-US" altLang="zh-CN" sz="2800" u="sng" spc="-300" dirty="0">
              <a:blipFill dpi="0" rotWithShape="1">
                <a:blip r:embed="rId4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  <a:p>
            <a:r>
              <a:rPr lang="zh-CN" altLang="en-US" sz="54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贰   </a:t>
            </a:r>
            <a:r>
              <a:rPr lang="zh-CN" altLang="en-US" sz="28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  <a:sym typeface="+mn-ea"/>
              </a:rPr>
              <a:t>热身导入</a:t>
            </a:r>
            <a:endParaRPr lang="en-US" altLang="zh-CN" sz="2800" u="sng" spc="-300" dirty="0">
              <a:blipFill dpi="0" rotWithShape="1">
                <a:blip r:embed="rId4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  <a:p>
            <a:r>
              <a:rPr lang="zh-CN" altLang="en-US" sz="60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叁  </a:t>
            </a:r>
            <a:r>
              <a:rPr lang="en-US" altLang="zh-CN" sz="12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_   </a:t>
            </a:r>
            <a:r>
              <a:rPr lang="zh-CN" altLang="en-US" sz="28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新课讲解</a:t>
            </a:r>
            <a:endParaRPr lang="en-US" altLang="zh-CN" sz="2800" u="sng" spc="-300" dirty="0">
              <a:blipFill dpi="0" rotWithShape="1">
                <a:blip r:embed="rId4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  <a:p>
            <a:r>
              <a:rPr lang="zh-CN" altLang="en-US" sz="60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肆  </a:t>
            </a:r>
            <a:r>
              <a:rPr lang="zh-CN" altLang="en-US" sz="28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课堂总结</a:t>
            </a:r>
            <a:endParaRPr lang="en-US" altLang="zh-CN" sz="2800" u="sng" spc="-300" dirty="0">
              <a:blipFill dpi="0" rotWithShape="1">
                <a:blip r:embed="rId4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  <a:p>
            <a:r>
              <a:rPr lang="zh-CN" altLang="en-US" sz="60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伍  </a:t>
            </a:r>
            <a:r>
              <a:rPr lang="zh-CN" altLang="en-US" sz="28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作业布置</a:t>
            </a:r>
          </a:p>
          <a:p>
            <a:r>
              <a:rPr lang="zh-CN" altLang="en-US" sz="60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  <a:sym typeface="+mn-ea"/>
              </a:rPr>
              <a:t>陆 </a:t>
            </a:r>
            <a:r>
              <a:rPr lang="zh-CN" altLang="en-US" sz="28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  <a:sym typeface="+mn-ea"/>
              </a:rPr>
              <a:t> </a:t>
            </a:r>
            <a:r>
              <a:rPr lang="en-US" altLang="zh-CN" sz="28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  <a:sym typeface="+mn-ea"/>
              </a:rPr>
              <a:t> </a:t>
            </a:r>
            <a:r>
              <a:rPr lang="zh-CN" altLang="en-US" sz="2800" u="sng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  <a:sym typeface="+mn-ea"/>
              </a:rPr>
              <a:t>总结与反思</a:t>
            </a:r>
            <a:endParaRPr lang="zh-CN" altLang="en-US" sz="2800" u="sng" spc="-300" dirty="0">
              <a:blipFill dpi="0" rotWithShape="1">
                <a:blip r:embed="rId4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  <a:p>
            <a:endParaRPr lang="zh-CN" altLang="en-US" sz="2800" u="sng" spc="-300" dirty="0">
              <a:blipFill dpi="0" rotWithShape="1">
                <a:blip r:embed="rId4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  <a:p>
            <a:endParaRPr lang="en-US" altLang="zh-CN" sz="2800" u="sng" spc="-300" dirty="0">
              <a:blipFill dpi="0" rotWithShape="1">
                <a:blip r:embed="rId4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  <a:p>
            <a:endParaRPr lang="en-US" altLang="zh-CN" sz="2800" u="sng" spc="-300" dirty="0">
              <a:blipFill dpi="0" rotWithShape="1">
                <a:blip r:embed="rId4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  <a:p>
            <a:endParaRPr lang="zh-CN" altLang="en-US" sz="2800" u="sng" spc="-300" dirty="0">
              <a:blipFill dpi="0" rotWithShape="1">
                <a:blip r:embed="rId4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 rot="10800000">
            <a:off x="-16543" y="5025867"/>
            <a:ext cx="787255" cy="228600"/>
            <a:chOff x="11404745" y="946150"/>
            <a:chExt cx="787255" cy="228600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 rot="10800000">
            <a:off x="-16543" y="1489075"/>
            <a:ext cx="787255" cy="228600"/>
            <a:chOff x="11404745" y="946150"/>
            <a:chExt cx="787255" cy="228600"/>
          </a:xfrm>
        </p:grpSpPr>
        <p:cxnSp>
          <p:nvCxnSpPr>
            <p:cNvPr id="78" name="直接连接符 77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椭圆 78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3850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1404745" y="1517650"/>
            <a:ext cx="787255" cy="228600"/>
            <a:chOff x="11404745" y="946150"/>
            <a:chExt cx="787255" cy="228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404745" y="5054442"/>
            <a:ext cx="787255" cy="228600"/>
            <a:chOff x="11404745" y="946150"/>
            <a:chExt cx="787255" cy="2286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88"/>
          <p:cNvGrpSpPr/>
          <p:nvPr/>
        </p:nvGrpSpPr>
        <p:grpSpPr>
          <a:xfrm>
            <a:off x="8696325" y="698500"/>
            <a:ext cx="922655" cy="918210"/>
            <a:chOff x="3774657" y="5175954"/>
            <a:chExt cx="3000284" cy="2943168"/>
          </a:xfrm>
        </p:grpSpPr>
        <p:sp>
          <p:nvSpPr>
            <p:cNvPr id="35" name="Freeform 198"/>
            <p:cNvSpPr>
              <a:spLocks noChangeArrowheads="1"/>
            </p:cNvSpPr>
            <p:nvPr/>
          </p:nvSpPr>
          <p:spPr bwMode="auto">
            <a:xfrm>
              <a:off x="3774657" y="5175954"/>
              <a:ext cx="3000284" cy="2351290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36" name="Group 90"/>
            <p:cNvGrpSpPr/>
            <p:nvPr/>
          </p:nvGrpSpPr>
          <p:grpSpPr>
            <a:xfrm>
              <a:off x="4427817" y="7533423"/>
              <a:ext cx="1698914" cy="585699"/>
              <a:chOff x="4427817" y="7533423"/>
              <a:chExt cx="1698914" cy="585699"/>
            </a:xfrm>
          </p:grpSpPr>
          <p:sp>
            <p:nvSpPr>
              <p:cNvPr id="39" name="Freeform 204"/>
              <p:cNvSpPr>
                <a:spLocks noChangeArrowheads="1"/>
              </p:cNvSpPr>
              <p:nvPr/>
            </p:nvSpPr>
            <p:spPr bwMode="auto">
              <a:xfrm>
                <a:off x="4427817" y="7533423"/>
                <a:ext cx="1698914" cy="585699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Freeform 205"/>
              <p:cNvSpPr>
                <a:spLocks noChangeArrowheads="1"/>
              </p:cNvSpPr>
              <p:nvPr/>
            </p:nvSpPr>
            <p:spPr bwMode="auto">
              <a:xfrm>
                <a:off x="4798758" y="7614976"/>
                <a:ext cx="952084" cy="425064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7" name="Freeform 206"/>
            <p:cNvSpPr>
              <a:spLocks noChangeArrowheads="1"/>
            </p:cNvSpPr>
            <p:nvPr/>
          </p:nvSpPr>
          <p:spPr bwMode="auto">
            <a:xfrm>
              <a:off x="4472330" y="7614976"/>
              <a:ext cx="1604942" cy="0"/>
            </a:xfrm>
            <a:custGeom>
              <a:avLst/>
              <a:gdLst>
                <a:gd name="T0" fmla="*/ 2907 w 2908"/>
                <a:gd name="T1" fmla="*/ 28 h 29"/>
                <a:gd name="T2" fmla="*/ 0 w 2908"/>
                <a:gd name="T3" fmla="*/ 28 h 29"/>
                <a:gd name="T4" fmla="*/ 0 w 2908"/>
                <a:gd name="T5" fmla="*/ 0 h 29"/>
                <a:gd name="T6" fmla="*/ 2907 w 2908"/>
                <a:gd name="T7" fmla="*/ 0 h 29"/>
                <a:gd name="T8" fmla="*/ 2907 w 290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29">
                  <a:moveTo>
                    <a:pt x="290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28"/>
                  </a:lnTo>
                </a:path>
              </a:pathLst>
            </a:custGeom>
            <a:solidFill>
              <a:srgbClr val="1E36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07"/>
            <p:cNvSpPr>
              <a:spLocks noChangeArrowheads="1"/>
            </p:cNvSpPr>
            <p:nvPr/>
          </p:nvSpPr>
          <p:spPr bwMode="auto">
            <a:xfrm>
              <a:off x="4472330" y="8052397"/>
              <a:ext cx="1604942" cy="0"/>
            </a:xfrm>
            <a:custGeom>
              <a:avLst/>
              <a:gdLst>
                <a:gd name="T0" fmla="*/ 2907 w 2908"/>
                <a:gd name="T1" fmla="*/ 7 h 8"/>
                <a:gd name="T2" fmla="*/ 0 w 2908"/>
                <a:gd name="T3" fmla="*/ 7 h 8"/>
                <a:gd name="T4" fmla="*/ 0 w 2908"/>
                <a:gd name="T5" fmla="*/ 0 h 8"/>
                <a:gd name="T6" fmla="*/ 2907 w 2908"/>
                <a:gd name="T7" fmla="*/ 0 h 8"/>
                <a:gd name="T8" fmla="*/ 2907 w 290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8">
                  <a:moveTo>
                    <a:pt x="290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7"/>
                  </a:lnTo>
                </a:path>
              </a:pathLst>
            </a:custGeom>
            <a:solidFill>
              <a:srgbClr val="3855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1" name="Group 102"/>
          <p:cNvGrpSpPr/>
          <p:nvPr/>
        </p:nvGrpSpPr>
        <p:grpSpPr>
          <a:xfrm>
            <a:off x="3190240" y="772160"/>
            <a:ext cx="808355" cy="847090"/>
            <a:chOff x="3941805" y="5436703"/>
            <a:chExt cx="2665988" cy="2682419"/>
          </a:xfrm>
        </p:grpSpPr>
        <p:sp>
          <p:nvSpPr>
            <p:cNvPr id="42" name="Freeform 198"/>
            <p:cNvSpPr>
              <a:spLocks noChangeArrowheads="1"/>
            </p:cNvSpPr>
            <p:nvPr/>
          </p:nvSpPr>
          <p:spPr bwMode="auto">
            <a:xfrm>
              <a:off x="3941805" y="5436703"/>
              <a:ext cx="2665988" cy="2089306"/>
            </a:xfrm>
            <a:custGeom>
              <a:avLst/>
              <a:gdLst>
                <a:gd name="T0" fmla="*/ 6747 w 6765"/>
                <a:gd name="T1" fmla="*/ 647 h 5285"/>
                <a:gd name="T2" fmla="*/ 6747 w 6765"/>
                <a:gd name="T3" fmla="*/ 647 h 5285"/>
                <a:gd name="T4" fmla="*/ 6744 w 6765"/>
                <a:gd name="T5" fmla="*/ 561 h 5285"/>
                <a:gd name="T6" fmla="*/ 5557 w 6765"/>
                <a:gd name="T7" fmla="*/ 561 h 5285"/>
                <a:gd name="T8" fmla="*/ 5578 w 6765"/>
                <a:gd name="T9" fmla="*/ 144 h 5285"/>
                <a:gd name="T10" fmla="*/ 5639 w 6765"/>
                <a:gd name="T11" fmla="*/ 144 h 5285"/>
                <a:gd name="T12" fmla="*/ 5711 w 6765"/>
                <a:gd name="T13" fmla="*/ 72 h 5285"/>
                <a:gd name="T14" fmla="*/ 5639 w 6765"/>
                <a:gd name="T15" fmla="*/ 0 h 5285"/>
                <a:gd name="T16" fmla="*/ 5578 w 6765"/>
                <a:gd name="T17" fmla="*/ 0 h 5285"/>
                <a:gd name="T18" fmla="*/ 3382 w 6765"/>
                <a:gd name="T19" fmla="*/ 0 h 5285"/>
                <a:gd name="T20" fmla="*/ 1187 w 6765"/>
                <a:gd name="T21" fmla="*/ 0 h 5285"/>
                <a:gd name="T22" fmla="*/ 1125 w 6765"/>
                <a:gd name="T23" fmla="*/ 0 h 5285"/>
                <a:gd name="T24" fmla="*/ 1053 w 6765"/>
                <a:gd name="T25" fmla="*/ 72 h 5285"/>
                <a:gd name="T26" fmla="*/ 1125 w 6765"/>
                <a:gd name="T27" fmla="*/ 144 h 5285"/>
                <a:gd name="T28" fmla="*/ 1187 w 6765"/>
                <a:gd name="T29" fmla="*/ 144 h 5285"/>
                <a:gd name="T30" fmla="*/ 1207 w 6765"/>
                <a:gd name="T31" fmla="*/ 561 h 5285"/>
                <a:gd name="T32" fmla="*/ 21 w 6765"/>
                <a:gd name="T33" fmla="*/ 561 h 5285"/>
                <a:gd name="T34" fmla="*/ 17 w 6765"/>
                <a:gd name="T35" fmla="*/ 647 h 5285"/>
                <a:gd name="T36" fmla="*/ 537 w 6765"/>
                <a:gd name="T37" fmla="*/ 1580 h 5285"/>
                <a:gd name="T38" fmla="*/ 906 w 6765"/>
                <a:gd name="T39" fmla="*/ 2264 h 5285"/>
                <a:gd name="T40" fmla="*/ 1655 w 6765"/>
                <a:gd name="T41" fmla="*/ 2264 h 5285"/>
                <a:gd name="T42" fmla="*/ 3037 w 6765"/>
                <a:gd name="T43" fmla="*/ 3345 h 5285"/>
                <a:gd name="T44" fmla="*/ 3037 w 6765"/>
                <a:gd name="T45" fmla="*/ 3837 h 5285"/>
                <a:gd name="T46" fmla="*/ 2979 w 6765"/>
                <a:gd name="T47" fmla="*/ 3837 h 5285"/>
                <a:gd name="T48" fmla="*/ 2979 w 6765"/>
                <a:gd name="T49" fmla="*/ 4313 h 5285"/>
                <a:gd name="T50" fmla="*/ 3037 w 6765"/>
                <a:gd name="T51" fmla="*/ 4313 h 5285"/>
                <a:gd name="T52" fmla="*/ 3037 w 6765"/>
                <a:gd name="T53" fmla="*/ 4613 h 5285"/>
                <a:gd name="T54" fmla="*/ 3016 w 6765"/>
                <a:gd name="T55" fmla="*/ 4613 h 5285"/>
                <a:gd name="T56" fmla="*/ 2845 w 6765"/>
                <a:gd name="T57" fmla="*/ 4784 h 5285"/>
                <a:gd name="T58" fmla="*/ 2845 w 6765"/>
                <a:gd name="T59" fmla="*/ 5113 h 5285"/>
                <a:gd name="T60" fmla="*/ 3016 w 6765"/>
                <a:gd name="T61" fmla="*/ 5284 h 5285"/>
                <a:gd name="T62" fmla="*/ 3037 w 6765"/>
                <a:gd name="T63" fmla="*/ 5284 h 5285"/>
                <a:gd name="T64" fmla="*/ 3727 w 6765"/>
                <a:gd name="T65" fmla="*/ 5284 h 5285"/>
                <a:gd name="T66" fmla="*/ 3748 w 6765"/>
                <a:gd name="T67" fmla="*/ 5284 h 5285"/>
                <a:gd name="T68" fmla="*/ 3919 w 6765"/>
                <a:gd name="T69" fmla="*/ 5113 h 5285"/>
                <a:gd name="T70" fmla="*/ 3919 w 6765"/>
                <a:gd name="T71" fmla="*/ 4784 h 5285"/>
                <a:gd name="T72" fmla="*/ 3748 w 6765"/>
                <a:gd name="T73" fmla="*/ 4613 h 5285"/>
                <a:gd name="T74" fmla="*/ 3727 w 6765"/>
                <a:gd name="T75" fmla="*/ 4613 h 5285"/>
                <a:gd name="T76" fmla="*/ 3727 w 6765"/>
                <a:gd name="T77" fmla="*/ 4313 h 5285"/>
                <a:gd name="T78" fmla="*/ 3786 w 6765"/>
                <a:gd name="T79" fmla="*/ 4313 h 5285"/>
                <a:gd name="T80" fmla="*/ 3786 w 6765"/>
                <a:gd name="T81" fmla="*/ 3837 h 5285"/>
                <a:gd name="T82" fmla="*/ 3727 w 6765"/>
                <a:gd name="T83" fmla="*/ 3837 h 5285"/>
                <a:gd name="T84" fmla="*/ 3727 w 6765"/>
                <a:gd name="T85" fmla="*/ 3345 h 5285"/>
                <a:gd name="T86" fmla="*/ 5109 w 6765"/>
                <a:gd name="T87" fmla="*/ 2264 h 5285"/>
                <a:gd name="T88" fmla="*/ 5858 w 6765"/>
                <a:gd name="T89" fmla="*/ 2264 h 5285"/>
                <a:gd name="T90" fmla="*/ 6227 w 6765"/>
                <a:gd name="T91" fmla="*/ 1580 h 5285"/>
                <a:gd name="T92" fmla="*/ 6747 w 6765"/>
                <a:gd name="T93" fmla="*/ 647 h 5285"/>
                <a:gd name="T94" fmla="*/ 1016 w 6765"/>
                <a:gd name="T95" fmla="*/ 2083 h 5285"/>
                <a:gd name="T96" fmla="*/ 1016 w 6765"/>
                <a:gd name="T97" fmla="*/ 2083 h 5285"/>
                <a:gd name="T98" fmla="*/ 663 w 6765"/>
                <a:gd name="T99" fmla="*/ 1433 h 5285"/>
                <a:gd name="T100" fmla="*/ 629 w 6765"/>
                <a:gd name="T101" fmla="*/ 1423 h 5285"/>
                <a:gd name="T102" fmla="*/ 198 w 6765"/>
                <a:gd name="T103" fmla="*/ 742 h 5285"/>
                <a:gd name="T104" fmla="*/ 1228 w 6765"/>
                <a:gd name="T105" fmla="*/ 742 h 5285"/>
                <a:gd name="T106" fmla="*/ 1566 w 6765"/>
                <a:gd name="T107" fmla="*/ 2083 h 5285"/>
                <a:gd name="T108" fmla="*/ 1016 w 6765"/>
                <a:gd name="T109" fmla="*/ 2083 h 5285"/>
                <a:gd name="T110" fmla="*/ 6135 w 6765"/>
                <a:gd name="T111" fmla="*/ 1423 h 5285"/>
                <a:gd name="T112" fmla="*/ 6135 w 6765"/>
                <a:gd name="T113" fmla="*/ 1423 h 5285"/>
                <a:gd name="T114" fmla="*/ 6101 w 6765"/>
                <a:gd name="T115" fmla="*/ 1433 h 5285"/>
                <a:gd name="T116" fmla="*/ 5749 w 6765"/>
                <a:gd name="T117" fmla="*/ 2083 h 5285"/>
                <a:gd name="T118" fmla="*/ 5198 w 6765"/>
                <a:gd name="T119" fmla="*/ 2083 h 5285"/>
                <a:gd name="T120" fmla="*/ 5537 w 6765"/>
                <a:gd name="T121" fmla="*/ 742 h 5285"/>
                <a:gd name="T122" fmla="*/ 6566 w 6765"/>
                <a:gd name="T123" fmla="*/ 742 h 5285"/>
                <a:gd name="T124" fmla="*/ 6135 w 6765"/>
                <a:gd name="T125" fmla="*/ 1423 h 5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65" h="5285">
                  <a:moveTo>
                    <a:pt x="6747" y="647"/>
                  </a:moveTo>
                  <a:lnTo>
                    <a:pt x="6747" y="647"/>
                  </a:lnTo>
                  <a:cubicBezTo>
                    <a:pt x="6744" y="561"/>
                    <a:pt x="6744" y="561"/>
                    <a:pt x="6744" y="561"/>
                  </a:cubicBezTo>
                  <a:cubicBezTo>
                    <a:pt x="5557" y="561"/>
                    <a:pt x="5557" y="561"/>
                    <a:pt x="5557" y="561"/>
                  </a:cubicBezTo>
                  <a:cubicBezTo>
                    <a:pt x="5571" y="387"/>
                    <a:pt x="5578" y="243"/>
                    <a:pt x="5578" y="144"/>
                  </a:cubicBezTo>
                  <a:cubicBezTo>
                    <a:pt x="5639" y="144"/>
                    <a:pt x="5639" y="144"/>
                    <a:pt x="5639" y="144"/>
                  </a:cubicBezTo>
                  <a:cubicBezTo>
                    <a:pt x="5680" y="144"/>
                    <a:pt x="5711" y="113"/>
                    <a:pt x="5711" y="72"/>
                  </a:cubicBezTo>
                  <a:cubicBezTo>
                    <a:pt x="5711" y="31"/>
                    <a:pt x="5680" y="0"/>
                    <a:pt x="5639" y="0"/>
                  </a:cubicBezTo>
                  <a:cubicBezTo>
                    <a:pt x="5578" y="0"/>
                    <a:pt x="5578" y="0"/>
                    <a:pt x="5578" y="0"/>
                  </a:cubicBezTo>
                  <a:cubicBezTo>
                    <a:pt x="3382" y="0"/>
                    <a:pt x="3382" y="0"/>
                    <a:pt x="3382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25" y="0"/>
                    <a:pt x="1125" y="0"/>
                    <a:pt x="1125" y="0"/>
                  </a:cubicBezTo>
                  <a:cubicBezTo>
                    <a:pt x="1084" y="0"/>
                    <a:pt x="1053" y="31"/>
                    <a:pt x="1053" y="72"/>
                  </a:cubicBezTo>
                  <a:cubicBezTo>
                    <a:pt x="1053" y="113"/>
                    <a:pt x="1084" y="144"/>
                    <a:pt x="1125" y="144"/>
                  </a:cubicBezTo>
                  <a:cubicBezTo>
                    <a:pt x="1187" y="144"/>
                    <a:pt x="1187" y="144"/>
                    <a:pt x="1187" y="144"/>
                  </a:cubicBezTo>
                  <a:cubicBezTo>
                    <a:pt x="1187" y="243"/>
                    <a:pt x="1194" y="387"/>
                    <a:pt x="1207" y="561"/>
                  </a:cubicBezTo>
                  <a:cubicBezTo>
                    <a:pt x="21" y="561"/>
                    <a:pt x="21" y="561"/>
                    <a:pt x="21" y="561"/>
                  </a:cubicBezTo>
                  <a:cubicBezTo>
                    <a:pt x="17" y="647"/>
                    <a:pt x="17" y="647"/>
                    <a:pt x="17" y="647"/>
                  </a:cubicBezTo>
                  <a:cubicBezTo>
                    <a:pt x="0" y="896"/>
                    <a:pt x="92" y="1402"/>
                    <a:pt x="537" y="1580"/>
                  </a:cubicBezTo>
                  <a:cubicBezTo>
                    <a:pt x="906" y="2264"/>
                    <a:pt x="906" y="2264"/>
                    <a:pt x="906" y="2264"/>
                  </a:cubicBezTo>
                  <a:cubicBezTo>
                    <a:pt x="1655" y="2264"/>
                    <a:pt x="1655" y="2264"/>
                    <a:pt x="1655" y="2264"/>
                  </a:cubicBezTo>
                  <a:cubicBezTo>
                    <a:pt x="1925" y="2791"/>
                    <a:pt x="2356" y="3232"/>
                    <a:pt x="3037" y="3345"/>
                  </a:cubicBezTo>
                  <a:cubicBezTo>
                    <a:pt x="3037" y="3837"/>
                    <a:pt x="3037" y="3837"/>
                    <a:pt x="3037" y="3837"/>
                  </a:cubicBezTo>
                  <a:cubicBezTo>
                    <a:pt x="2979" y="3837"/>
                    <a:pt x="2979" y="3837"/>
                    <a:pt x="2979" y="3837"/>
                  </a:cubicBezTo>
                  <a:cubicBezTo>
                    <a:pt x="2979" y="3837"/>
                    <a:pt x="2814" y="4097"/>
                    <a:pt x="2979" y="4313"/>
                  </a:cubicBezTo>
                  <a:cubicBezTo>
                    <a:pt x="3037" y="4313"/>
                    <a:pt x="3037" y="4313"/>
                    <a:pt x="3037" y="4313"/>
                  </a:cubicBezTo>
                  <a:cubicBezTo>
                    <a:pt x="3037" y="4613"/>
                    <a:pt x="3037" y="4613"/>
                    <a:pt x="3037" y="4613"/>
                  </a:cubicBezTo>
                  <a:cubicBezTo>
                    <a:pt x="3016" y="4613"/>
                    <a:pt x="3016" y="4613"/>
                    <a:pt x="3016" y="4613"/>
                  </a:cubicBezTo>
                  <a:cubicBezTo>
                    <a:pt x="2924" y="4613"/>
                    <a:pt x="2845" y="4689"/>
                    <a:pt x="2845" y="4784"/>
                  </a:cubicBezTo>
                  <a:cubicBezTo>
                    <a:pt x="2845" y="5113"/>
                    <a:pt x="2845" y="5113"/>
                    <a:pt x="2845" y="5113"/>
                  </a:cubicBezTo>
                  <a:cubicBezTo>
                    <a:pt x="2845" y="5208"/>
                    <a:pt x="2924" y="5284"/>
                    <a:pt x="3016" y="5284"/>
                  </a:cubicBezTo>
                  <a:cubicBezTo>
                    <a:pt x="3037" y="5284"/>
                    <a:pt x="3037" y="5284"/>
                    <a:pt x="3037" y="5284"/>
                  </a:cubicBezTo>
                  <a:cubicBezTo>
                    <a:pt x="3727" y="5284"/>
                    <a:pt x="3727" y="5284"/>
                    <a:pt x="3727" y="5284"/>
                  </a:cubicBezTo>
                  <a:cubicBezTo>
                    <a:pt x="3748" y="5284"/>
                    <a:pt x="3748" y="5284"/>
                    <a:pt x="3748" y="5284"/>
                  </a:cubicBezTo>
                  <a:cubicBezTo>
                    <a:pt x="3841" y="5284"/>
                    <a:pt x="3919" y="5208"/>
                    <a:pt x="3919" y="5113"/>
                  </a:cubicBezTo>
                  <a:cubicBezTo>
                    <a:pt x="3919" y="4784"/>
                    <a:pt x="3919" y="4784"/>
                    <a:pt x="3919" y="4784"/>
                  </a:cubicBezTo>
                  <a:cubicBezTo>
                    <a:pt x="3919" y="4689"/>
                    <a:pt x="3841" y="4613"/>
                    <a:pt x="3748" y="4613"/>
                  </a:cubicBezTo>
                  <a:cubicBezTo>
                    <a:pt x="3727" y="4613"/>
                    <a:pt x="3727" y="4613"/>
                    <a:pt x="3727" y="4613"/>
                  </a:cubicBezTo>
                  <a:cubicBezTo>
                    <a:pt x="3727" y="4313"/>
                    <a:pt x="3727" y="4313"/>
                    <a:pt x="3727" y="4313"/>
                  </a:cubicBezTo>
                  <a:cubicBezTo>
                    <a:pt x="3786" y="4313"/>
                    <a:pt x="3786" y="4313"/>
                    <a:pt x="3786" y="4313"/>
                  </a:cubicBezTo>
                  <a:cubicBezTo>
                    <a:pt x="3950" y="4097"/>
                    <a:pt x="3786" y="3837"/>
                    <a:pt x="3786" y="3837"/>
                  </a:cubicBezTo>
                  <a:cubicBezTo>
                    <a:pt x="3727" y="3837"/>
                    <a:pt x="3727" y="3837"/>
                    <a:pt x="3727" y="3837"/>
                  </a:cubicBezTo>
                  <a:cubicBezTo>
                    <a:pt x="3727" y="3345"/>
                    <a:pt x="3727" y="3345"/>
                    <a:pt x="3727" y="3345"/>
                  </a:cubicBezTo>
                  <a:cubicBezTo>
                    <a:pt x="4408" y="3232"/>
                    <a:pt x="4839" y="2791"/>
                    <a:pt x="5109" y="2264"/>
                  </a:cubicBezTo>
                  <a:cubicBezTo>
                    <a:pt x="5858" y="2264"/>
                    <a:pt x="5858" y="2264"/>
                    <a:pt x="5858" y="2264"/>
                  </a:cubicBezTo>
                  <a:cubicBezTo>
                    <a:pt x="6227" y="1580"/>
                    <a:pt x="6227" y="1580"/>
                    <a:pt x="6227" y="1580"/>
                  </a:cubicBezTo>
                  <a:cubicBezTo>
                    <a:pt x="6672" y="1402"/>
                    <a:pt x="6764" y="896"/>
                    <a:pt x="6747" y="647"/>
                  </a:cubicBezTo>
                  <a:close/>
                  <a:moveTo>
                    <a:pt x="1016" y="2083"/>
                  </a:moveTo>
                  <a:lnTo>
                    <a:pt x="1016" y="2083"/>
                  </a:lnTo>
                  <a:cubicBezTo>
                    <a:pt x="663" y="1433"/>
                    <a:pt x="663" y="1433"/>
                    <a:pt x="663" y="1433"/>
                  </a:cubicBezTo>
                  <a:cubicBezTo>
                    <a:pt x="629" y="1423"/>
                    <a:pt x="629" y="1423"/>
                    <a:pt x="629" y="1423"/>
                  </a:cubicBezTo>
                  <a:cubicBezTo>
                    <a:pt x="270" y="1297"/>
                    <a:pt x="205" y="913"/>
                    <a:pt x="198" y="742"/>
                  </a:cubicBezTo>
                  <a:cubicBezTo>
                    <a:pt x="1228" y="742"/>
                    <a:pt x="1228" y="742"/>
                    <a:pt x="1228" y="742"/>
                  </a:cubicBezTo>
                  <a:cubicBezTo>
                    <a:pt x="1272" y="1136"/>
                    <a:pt x="1368" y="1631"/>
                    <a:pt x="1566" y="2083"/>
                  </a:cubicBezTo>
                  <a:lnTo>
                    <a:pt x="1016" y="2083"/>
                  </a:lnTo>
                  <a:close/>
                  <a:moveTo>
                    <a:pt x="6135" y="1423"/>
                  </a:moveTo>
                  <a:lnTo>
                    <a:pt x="6135" y="1423"/>
                  </a:lnTo>
                  <a:cubicBezTo>
                    <a:pt x="6101" y="1433"/>
                    <a:pt x="6101" y="1433"/>
                    <a:pt x="6101" y="1433"/>
                  </a:cubicBezTo>
                  <a:cubicBezTo>
                    <a:pt x="5749" y="2083"/>
                    <a:pt x="5749" y="2083"/>
                    <a:pt x="5749" y="2083"/>
                  </a:cubicBezTo>
                  <a:cubicBezTo>
                    <a:pt x="5198" y="2083"/>
                    <a:pt x="5198" y="2083"/>
                    <a:pt x="5198" y="2083"/>
                  </a:cubicBezTo>
                  <a:cubicBezTo>
                    <a:pt x="5396" y="1631"/>
                    <a:pt x="5492" y="1136"/>
                    <a:pt x="5537" y="742"/>
                  </a:cubicBezTo>
                  <a:cubicBezTo>
                    <a:pt x="6566" y="742"/>
                    <a:pt x="6566" y="742"/>
                    <a:pt x="6566" y="742"/>
                  </a:cubicBezTo>
                  <a:cubicBezTo>
                    <a:pt x="6559" y="913"/>
                    <a:pt x="6498" y="1297"/>
                    <a:pt x="6135" y="14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43" name="Group 104"/>
            <p:cNvGrpSpPr/>
            <p:nvPr/>
          </p:nvGrpSpPr>
          <p:grpSpPr>
            <a:xfrm>
              <a:off x="4427817" y="7533423"/>
              <a:ext cx="1698914" cy="585699"/>
              <a:chOff x="4427817" y="7533423"/>
              <a:chExt cx="1698914" cy="585699"/>
            </a:xfrm>
          </p:grpSpPr>
          <p:sp>
            <p:nvSpPr>
              <p:cNvPr id="46" name="Freeform 204"/>
              <p:cNvSpPr>
                <a:spLocks noChangeArrowheads="1"/>
              </p:cNvSpPr>
              <p:nvPr/>
            </p:nvSpPr>
            <p:spPr bwMode="auto">
              <a:xfrm>
                <a:off x="4427817" y="7533423"/>
                <a:ext cx="1698914" cy="585699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Freeform 205"/>
              <p:cNvSpPr>
                <a:spLocks noChangeArrowheads="1"/>
              </p:cNvSpPr>
              <p:nvPr/>
            </p:nvSpPr>
            <p:spPr bwMode="auto">
              <a:xfrm>
                <a:off x="4798758" y="7614976"/>
                <a:ext cx="952084" cy="425064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4" name="Freeform 206"/>
            <p:cNvSpPr>
              <a:spLocks noChangeArrowheads="1"/>
            </p:cNvSpPr>
            <p:nvPr/>
          </p:nvSpPr>
          <p:spPr bwMode="auto">
            <a:xfrm>
              <a:off x="4472330" y="7614976"/>
              <a:ext cx="1604942" cy="0"/>
            </a:xfrm>
            <a:custGeom>
              <a:avLst/>
              <a:gdLst>
                <a:gd name="T0" fmla="*/ 2907 w 2908"/>
                <a:gd name="T1" fmla="*/ 28 h 29"/>
                <a:gd name="T2" fmla="*/ 0 w 2908"/>
                <a:gd name="T3" fmla="*/ 28 h 29"/>
                <a:gd name="T4" fmla="*/ 0 w 2908"/>
                <a:gd name="T5" fmla="*/ 0 h 29"/>
                <a:gd name="T6" fmla="*/ 2907 w 2908"/>
                <a:gd name="T7" fmla="*/ 0 h 29"/>
                <a:gd name="T8" fmla="*/ 2907 w 2908"/>
                <a:gd name="T9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29">
                  <a:moveTo>
                    <a:pt x="2907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28"/>
                  </a:lnTo>
                </a:path>
              </a:pathLst>
            </a:custGeom>
            <a:solidFill>
              <a:srgbClr val="1E36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207"/>
            <p:cNvSpPr>
              <a:spLocks noChangeArrowheads="1"/>
            </p:cNvSpPr>
            <p:nvPr/>
          </p:nvSpPr>
          <p:spPr bwMode="auto">
            <a:xfrm>
              <a:off x="4472330" y="8052397"/>
              <a:ext cx="1604942" cy="0"/>
            </a:xfrm>
            <a:custGeom>
              <a:avLst/>
              <a:gdLst>
                <a:gd name="T0" fmla="*/ 2907 w 2908"/>
                <a:gd name="T1" fmla="*/ 7 h 8"/>
                <a:gd name="T2" fmla="*/ 0 w 2908"/>
                <a:gd name="T3" fmla="*/ 7 h 8"/>
                <a:gd name="T4" fmla="*/ 0 w 2908"/>
                <a:gd name="T5" fmla="*/ 0 h 8"/>
                <a:gd name="T6" fmla="*/ 2907 w 2908"/>
                <a:gd name="T7" fmla="*/ 0 h 8"/>
                <a:gd name="T8" fmla="*/ 2907 w 290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8" h="8">
                  <a:moveTo>
                    <a:pt x="290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907" y="0"/>
                  </a:lnTo>
                  <a:lnTo>
                    <a:pt x="2907" y="7"/>
                  </a:lnTo>
                </a:path>
              </a:pathLst>
            </a:custGeom>
            <a:solidFill>
              <a:srgbClr val="38557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8697595" y="1863090"/>
            <a:ext cx="921385" cy="419481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合唱指挥有哪些语言？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002020" y="1879600"/>
            <a:ext cx="921385" cy="4673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合唱指挥有哪些原则？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190240" y="1863090"/>
            <a:ext cx="921385" cy="447929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ym typeface="+mn-ea"/>
              </a:rPr>
              <a:t>合唱指挥是怎么形成的？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64860" y="214630"/>
            <a:ext cx="1195705" cy="1531620"/>
            <a:chOff x="4510509" y="304800"/>
            <a:chExt cx="2900226" cy="3786308"/>
          </a:xfrm>
        </p:grpSpPr>
        <p:grpSp>
          <p:nvGrpSpPr>
            <p:cNvPr id="19" name="Group 3"/>
            <p:cNvGrpSpPr/>
            <p:nvPr/>
          </p:nvGrpSpPr>
          <p:grpSpPr>
            <a:xfrm>
              <a:off x="5101260" y="3607334"/>
              <a:ext cx="1070639" cy="369102"/>
              <a:chOff x="4427817" y="7533423"/>
              <a:chExt cx="1698914" cy="585699"/>
            </a:xfrm>
          </p:grpSpPr>
          <p:grpSp>
            <p:nvGrpSpPr>
              <p:cNvPr id="21" name="Group 2"/>
              <p:cNvGrpSpPr/>
              <p:nvPr/>
            </p:nvGrpSpPr>
            <p:grpSpPr>
              <a:xfrm>
                <a:off x="4427817" y="7533423"/>
                <a:ext cx="1698914" cy="585699"/>
                <a:chOff x="4427817" y="7533423"/>
                <a:chExt cx="1698914" cy="585699"/>
              </a:xfrm>
            </p:grpSpPr>
            <p:sp>
              <p:nvSpPr>
                <p:cNvPr id="29" name="Freeform 204"/>
                <p:cNvSpPr>
                  <a:spLocks noChangeArrowheads="1"/>
                </p:cNvSpPr>
                <p:nvPr/>
              </p:nvSpPr>
              <p:spPr bwMode="auto">
                <a:xfrm>
                  <a:off x="4427817" y="7533423"/>
                  <a:ext cx="1698914" cy="585699"/>
                </a:xfrm>
                <a:custGeom>
                  <a:avLst/>
                  <a:gdLst>
                    <a:gd name="T0" fmla="*/ 3036 w 3072"/>
                    <a:gd name="T1" fmla="*/ 143 h 1078"/>
                    <a:gd name="T2" fmla="*/ 3036 w 3072"/>
                    <a:gd name="T3" fmla="*/ 143 h 1078"/>
                    <a:gd name="T4" fmla="*/ 3071 w 3072"/>
                    <a:gd name="T5" fmla="*/ 92 h 1078"/>
                    <a:gd name="T6" fmla="*/ 3071 w 3072"/>
                    <a:gd name="T7" fmla="*/ 51 h 1078"/>
                    <a:gd name="T8" fmla="*/ 3036 w 3072"/>
                    <a:gd name="T9" fmla="*/ 0 h 1078"/>
                    <a:gd name="T10" fmla="*/ 34 w 3072"/>
                    <a:gd name="T11" fmla="*/ 0 h 1078"/>
                    <a:gd name="T12" fmla="*/ 0 w 3072"/>
                    <a:gd name="T13" fmla="*/ 51 h 1078"/>
                    <a:gd name="T14" fmla="*/ 0 w 3072"/>
                    <a:gd name="T15" fmla="*/ 92 h 1078"/>
                    <a:gd name="T16" fmla="*/ 34 w 3072"/>
                    <a:gd name="T17" fmla="*/ 143 h 1078"/>
                    <a:gd name="T18" fmla="*/ 82 w 3072"/>
                    <a:gd name="T19" fmla="*/ 143 h 1078"/>
                    <a:gd name="T20" fmla="*/ 82 w 3072"/>
                    <a:gd name="T21" fmla="*/ 933 h 1078"/>
                    <a:gd name="T22" fmla="*/ 34 w 3072"/>
                    <a:gd name="T23" fmla="*/ 933 h 1078"/>
                    <a:gd name="T24" fmla="*/ 0 w 3072"/>
                    <a:gd name="T25" fmla="*/ 984 h 1078"/>
                    <a:gd name="T26" fmla="*/ 0 w 3072"/>
                    <a:gd name="T27" fmla="*/ 1025 h 1078"/>
                    <a:gd name="T28" fmla="*/ 34 w 3072"/>
                    <a:gd name="T29" fmla="*/ 1077 h 1078"/>
                    <a:gd name="T30" fmla="*/ 3036 w 3072"/>
                    <a:gd name="T31" fmla="*/ 1077 h 1078"/>
                    <a:gd name="T32" fmla="*/ 3071 w 3072"/>
                    <a:gd name="T33" fmla="*/ 1025 h 1078"/>
                    <a:gd name="T34" fmla="*/ 3071 w 3072"/>
                    <a:gd name="T35" fmla="*/ 984 h 1078"/>
                    <a:gd name="T36" fmla="*/ 3036 w 3072"/>
                    <a:gd name="T37" fmla="*/ 933 h 1078"/>
                    <a:gd name="T38" fmla="*/ 2989 w 3072"/>
                    <a:gd name="T39" fmla="*/ 933 h 1078"/>
                    <a:gd name="T40" fmla="*/ 2989 w 3072"/>
                    <a:gd name="T41" fmla="*/ 143 h 1078"/>
                    <a:gd name="T42" fmla="*/ 3036 w 3072"/>
                    <a:gd name="T43" fmla="*/ 143 h 10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72" h="1078">
                      <a:moveTo>
                        <a:pt x="3036" y="143"/>
                      </a:moveTo>
                      <a:lnTo>
                        <a:pt x="3036" y="143"/>
                      </a:lnTo>
                      <a:cubicBezTo>
                        <a:pt x="3057" y="143"/>
                        <a:pt x="3071" y="119"/>
                        <a:pt x="3071" y="92"/>
                      </a:cubicBezTo>
                      <a:cubicBezTo>
                        <a:pt x="3071" y="51"/>
                        <a:pt x="3071" y="51"/>
                        <a:pt x="3071" y="51"/>
                      </a:cubicBezTo>
                      <a:cubicBezTo>
                        <a:pt x="3071" y="24"/>
                        <a:pt x="3057" y="0"/>
                        <a:pt x="3036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3" y="0"/>
                        <a:pt x="0" y="24"/>
                        <a:pt x="0" y="51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119"/>
                        <a:pt x="13" y="143"/>
                        <a:pt x="34" y="143"/>
                      </a:cubicBezTo>
                      <a:cubicBezTo>
                        <a:pt x="82" y="143"/>
                        <a:pt x="82" y="143"/>
                        <a:pt x="82" y="143"/>
                      </a:cubicBezTo>
                      <a:cubicBezTo>
                        <a:pt x="82" y="933"/>
                        <a:pt x="82" y="933"/>
                        <a:pt x="82" y="933"/>
                      </a:cubicBezTo>
                      <a:cubicBezTo>
                        <a:pt x="34" y="933"/>
                        <a:pt x="34" y="933"/>
                        <a:pt x="34" y="933"/>
                      </a:cubicBezTo>
                      <a:cubicBezTo>
                        <a:pt x="13" y="933"/>
                        <a:pt x="0" y="957"/>
                        <a:pt x="0" y="984"/>
                      </a:cubicBezTo>
                      <a:cubicBezTo>
                        <a:pt x="0" y="1025"/>
                        <a:pt x="0" y="1025"/>
                        <a:pt x="0" y="1025"/>
                      </a:cubicBezTo>
                      <a:cubicBezTo>
                        <a:pt x="0" y="1053"/>
                        <a:pt x="13" y="1077"/>
                        <a:pt x="34" y="1077"/>
                      </a:cubicBezTo>
                      <a:cubicBezTo>
                        <a:pt x="3036" y="1077"/>
                        <a:pt x="3036" y="1077"/>
                        <a:pt x="3036" y="1077"/>
                      </a:cubicBezTo>
                      <a:cubicBezTo>
                        <a:pt x="3057" y="1077"/>
                        <a:pt x="3071" y="1053"/>
                        <a:pt x="3071" y="1025"/>
                      </a:cubicBezTo>
                      <a:cubicBezTo>
                        <a:pt x="3071" y="984"/>
                        <a:pt x="3071" y="984"/>
                        <a:pt x="3071" y="984"/>
                      </a:cubicBezTo>
                      <a:cubicBezTo>
                        <a:pt x="3071" y="957"/>
                        <a:pt x="3057" y="933"/>
                        <a:pt x="3036" y="933"/>
                      </a:cubicBezTo>
                      <a:cubicBezTo>
                        <a:pt x="2989" y="933"/>
                        <a:pt x="2989" y="933"/>
                        <a:pt x="2989" y="933"/>
                      </a:cubicBezTo>
                      <a:cubicBezTo>
                        <a:pt x="2989" y="143"/>
                        <a:pt x="2989" y="143"/>
                        <a:pt x="2989" y="143"/>
                      </a:cubicBezTo>
                      <a:lnTo>
                        <a:pt x="3036" y="143"/>
                      </a:lnTo>
                    </a:path>
                  </a:pathLst>
                </a:custGeom>
                <a:solidFill>
                  <a:schemeClr val="tx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3" name="Freeform 205"/>
                <p:cNvSpPr>
                  <a:spLocks noChangeArrowheads="1"/>
                </p:cNvSpPr>
                <p:nvPr/>
              </p:nvSpPr>
              <p:spPr bwMode="auto">
                <a:xfrm>
                  <a:off x="4798758" y="7614976"/>
                  <a:ext cx="952084" cy="425064"/>
                </a:xfrm>
                <a:custGeom>
                  <a:avLst/>
                  <a:gdLst>
                    <a:gd name="T0" fmla="*/ 1738 w 1739"/>
                    <a:gd name="T1" fmla="*/ 790 h 791"/>
                    <a:gd name="T2" fmla="*/ 0 w 1739"/>
                    <a:gd name="T3" fmla="*/ 790 h 791"/>
                    <a:gd name="T4" fmla="*/ 0 w 1739"/>
                    <a:gd name="T5" fmla="*/ 0 h 791"/>
                    <a:gd name="T6" fmla="*/ 1738 w 1739"/>
                    <a:gd name="T7" fmla="*/ 0 h 791"/>
                    <a:gd name="T8" fmla="*/ 1738 w 1739"/>
                    <a:gd name="T9" fmla="*/ 790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9" h="791">
                      <a:moveTo>
                        <a:pt x="1738" y="790"/>
                      </a:moveTo>
                      <a:lnTo>
                        <a:pt x="0" y="790"/>
                      </a:lnTo>
                      <a:lnTo>
                        <a:pt x="0" y="0"/>
                      </a:lnTo>
                      <a:lnTo>
                        <a:pt x="1738" y="0"/>
                      </a:lnTo>
                      <a:lnTo>
                        <a:pt x="1738" y="790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7" name="Freeform 206"/>
              <p:cNvSpPr>
                <a:spLocks noChangeArrowheads="1"/>
              </p:cNvSpPr>
              <p:nvPr/>
            </p:nvSpPr>
            <p:spPr bwMode="auto">
              <a:xfrm>
                <a:off x="4472330" y="7614976"/>
                <a:ext cx="1604942" cy="0"/>
              </a:xfrm>
              <a:custGeom>
                <a:avLst/>
                <a:gdLst>
                  <a:gd name="T0" fmla="*/ 2907 w 2908"/>
                  <a:gd name="T1" fmla="*/ 28 h 29"/>
                  <a:gd name="T2" fmla="*/ 0 w 2908"/>
                  <a:gd name="T3" fmla="*/ 28 h 29"/>
                  <a:gd name="T4" fmla="*/ 0 w 2908"/>
                  <a:gd name="T5" fmla="*/ 0 h 29"/>
                  <a:gd name="T6" fmla="*/ 2907 w 2908"/>
                  <a:gd name="T7" fmla="*/ 0 h 29"/>
                  <a:gd name="T8" fmla="*/ 2907 w 2908"/>
                  <a:gd name="T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8" h="29">
                    <a:moveTo>
                      <a:pt x="2907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907" y="0"/>
                    </a:lnTo>
                    <a:lnTo>
                      <a:pt x="2907" y="28"/>
                    </a:lnTo>
                  </a:path>
                </a:pathLst>
              </a:custGeom>
              <a:solidFill>
                <a:srgbClr val="1E36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8" name="Freeform 207"/>
              <p:cNvSpPr>
                <a:spLocks noChangeArrowheads="1"/>
              </p:cNvSpPr>
              <p:nvPr/>
            </p:nvSpPr>
            <p:spPr bwMode="auto">
              <a:xfrm>
                <a:off x="4472330" y="8052397"/>
                <a:ext cx="1604942" cy="0"/>
              </a:xfrm>
              <a:custGeom>
                <a:avLst/>
                <a:gdLst>
                  <a:gd name="T0" fmla="*/ 2907 w 2908"/>
                  <a:gd name="T1" fmla="*/ 7 h 8"/>
                  <a:gd name="T2" fmla="*/ 0 w 2908"/>
                  <a:gd name="T3" fmla="*/ 7 h 8"/>
                  <a:gd name="T4" fmla="*/ 0 w 2908"/>
                  <a:gd name="T5" fmla="*/ 0 h 8"/>
                  <a:gd name="T6" fmla="*/ 2907 w 2908"/>
                  <a:gd name="T7" fmla="*/ 0 h 8"/>
                  <a:gd name="T8" fmla="*/ 2907 w 290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8" h="8">
                    <a:moveTo>
                      <a:pt x="290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907" y="0"/>
                    </a:lnTo>
                    <a:lnTo>
                      <a:pt x="2907" y="7"/>
                    </a:lnTo>
                  </a:path>
                </a:pathLst>
              </a:custGeom>
              <a:solidFill>
                <a:srgbClr val="38557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微软雅黑" panose="020B0503020204020204" pitchFamily="34" charset="-122"/>
                </a:endParaRPr>
              </a:p>
            </p:txBody>
          </p:sp>
        </p:grp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509" y="304800"/>
              <a:ext cx="2900226" cy="378630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299845" y="1431925"/>
            <a:ext cx="119189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复习提问</a:t>
            </a:r>
          </a:p>
        </p:txBody>
      </p:sp>
    </p:spTree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3850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1404745" y="1517650"/>
            <a:ext cx="787255" cy="228600"/>
            <a:chOff x="11404745" y="946150"/>
            <a:chExt cx="787255" cy="228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404745" y="5054442"/>
            <a:ext cx="787255" cy="228600"/>
            <a:chOff x="11404745" y="946150"/>
            <a:chExt cx="787255" cy="2286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" y="2064385"/>
            <a:ext cx="4222115" cy="448881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731603" y="1517791"/>
            <a:ext cx="3964776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spc="-3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作业</a:t>
            </a:r>
            <a:r>
              <a:rPr lang="zh-CN" sz="4400" b="1" spc="-3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点评</a:t>
            </a:r>
            <a:endParaRPr lang="zh-CN" sz="4400" b="1" spc="-3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12690" y="2903855"/>
            <a:ext cx="613283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4000">
                <a:sym typeface="+mn-ea"/>
              </a:rPr>
              <a:t>择优点评</a:t>
            </a:r>
            <a:r>
              <a:rPr lang="en-US" altLang="zh-CN" sz="4000">
                <a:sym typeface="+mn-ea"/>
              </a:rPr>
              <a:t>3-5</a:t>
            </a:r>
            <a:r>
              <a:rPr lang="zh-CN" altLang="en-US" sz="4000">
                <a:sym typeface="+mn-ea"/>
              </a:rPr>
              <a:t>条</a:t>
            </a:r>
            <a:r>
              <a:rPr lang="zh-CN" sz="4000">
                <a:sym typeface="+mn-ea"/>
              </a:rPr>
              <a:t>视频，播放并点评。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" y="-775335"/>
            <a:ext cx="3940175" cy="42037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09575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11835" y="3033395"/>
            <a:ext cx="333438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合唱指挥</a:t>
            </a:r>
            <a:r>
              <a:rPr lang="en-US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46</a:t>
            </a:r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字箴言（声势节奏）</a:t>
            </a:r>
            <a:endParaRPr lang="zh-CN" altLang="en-US" sz="4400" spc="-300" dirty="0">
              <a:blipFill dpi="0" rotWithShape="1">
                <a:blip r:embed="rId5"/>
                <a:srcRect/>
                <a:tile tx="0" ty="0" sx="100000" sy="100000" flip="none" algn="b"/>
              </a:blip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61485" y="1028065"/>
            <a:ext cx="737171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放松控制，前紧后松，腰椎要收紧；</a:t>
            </a:r>
            <a:endParaRPr lang="zh-CN" altLang="en-US" sz="3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endParaRPr lang="zh-CN" altLang="en-US" sz="3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击拍图示，实打虚划，起、收、预备拍；</a:t>
            </a:r>
            <a:endParaRPr lang="zh-CN" altLang="en-US" sz="3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endParaRPr lang="zh-CN" altLang="en-US" sz="3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断连强弱快和慢，</a:t>
            </a:r>
            <a:endParaRPr lang="zh-CN" altLang="en-US" sz="3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endParaRPr lang="zh-CN" altLang="en-US" sz="36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理解把握诠释作品牢牢记在心。</a:t>
            </a:r>
            <a:endParaRPr lang="en-US" altLang="zh-CN" sz="36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404745" y="1517650"/>
            <a:ext cx="787255" cy="228600"/>
            <a:chOff x="11404745" y="946150"/>
            <a:chExt cx="787255" cy="228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404745" y="5054442"/>
            <a:ext cx="787255" cy="228600"/>
            <a:chOff x="11404745" y="946150"/>
            <a:chExt cx="787255" cy="2286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6"/>
          <a:stretch>
            <a:fillRect/>
          </a:stretch>
        </p:blipFill>
        <p:spPr>
          <a:xfrm rot="16200000">
            <a:off x="3583940" y="-2938780"/>
            <a:ext cx="4709160" cy="105860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6654" y="1736304"/>
            <a:ext cx="11664949" cy="1322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-300" dirty="0">
                <a:blipFill dpi="0" rotWithShape="1">
                  <a:blip r:embed="rId6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混声四部合唱《黄水谣》</a:t>
            </a:r>
          </a:p>
        </p:txBody>
      </p:sp>
      <p:pic>
        <p:nvPicPr>
          <p:cNvPr id="3" name="林海 - 欢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34329" y="7677150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47640" y="5029200"/>
            <a:ext cx="61982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spc="-300" dirty="0">
                <a:blipFill dpi="0" rotWithShape="1">
                  <a:blip r:embed="rId6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  <a:sym typeface="+mn-ea"/>
              </a:rPr>
              <a:t>——</a:t>
            </a:r>
            <a:r>
              <a:rPr lang="zh-CN" altLang="en-US" sz="4000" spc="-300" dirty="0">
                <a:blipFill dpi="0" rotWithShape="1">
                  <a:blip r:embed="rId6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  <a:sym typeface="+mn-ea"/>
              </a:rPr>
              <a:t>指挥教学实践分析</a:t>
            </a:r>
            <a:endParaRPr lang="zh-CN" altLang="en-US" sz="400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audio>
              <p:cMediaNode vol="80000" numSld="50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3850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1404745" y="1517650"/>
            <a:ext cx="787255" cy="228600"/>
            <a:chOff x="11404745" y="946150"/>
            <a:chExt cx="787255" cy="228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404745" y="5054442"/>
            <a:ext cx="787255" cy="228600"/>
            <a:chOff x="11404745" y="946150"/>
            <a:chExt cx="787255" cy="2286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6" y="2667699"/>
            <a:ext cx="3763864" cy="389542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48606" y="1055985"/>
            <a:ext cx="3964776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>
                <a:sym typeface="+mn-ea"/>
              </a:rPr>
              <a:t>创作背景</a:t>
            </a:r>
            <a:endParaRPr lang="zh-CN" altLang="en-US" sz="5400"/>
          </a:p>
          <a:p>
            <a:endParaRPr lang="en-US" altLang="zh-CN" sz="5400" b="1" spc="-300" dirty="0">
              <a:solidFill>
                <a:schemeClr val="tx1">
                  <a:lumMod val="65000"/>
                  <a:lumOff val="35000"/>
                </a:schemeClr>
              </a:solidFill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36841" y="477776"/>
            <a:ext cx="6642308" cy="577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zh-CN" sz="2800">
                <a:sym typeface="+mn-ea"/>
              </a:rPr>
              <a:t>1.</a:t>
            </a:r>
            <a:r>
              <a:rPr lang="zh-CN" altLang="en-US" sz="2800">
                <a:sym typeface="+mn-ea"/>
              </a:rPr>
              <a:t>《黄水谣》是由</a:t>
            </a:r>
            <a:r>
              <a:rPr lang="en-US" altLang="zh-CN" sz="2800">
                <a:sym typeface="+mn-ea"/>
              </a:rPr>
              <a:t>-----</a:t>
            </a:r>
            <a:r>
              <a:rPr lang="zh-CN" altLang="en-US" sz="2800">
                <a:sym typeface="+mn-ea"/>
              </a:rPr>
              <a:t>作词，</a:t>
            </a:r>
            <a:r>
              <a:rPr lang="en-US" altLang="zh-CN" sz="2800">
                <a:sym typeface="+mn-ea"/>
              </a:rPr>
              <a:t>-----</a:t>
            </a:r>
            <a:r>
              <a:rPr lang="zh-CN" altLang="en-US" sz="2800">
                <a:sym typeface="+mn-ea"/>
              </a:rPr>
              <a:t>作曲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zh-CN" sz="2800">
                <a:sym typeface="+mn-ea"/>
              </a:rPr>
              <a:t>2.</a:t>
            </a:r>
            <a:r>
              <a:rPr lang="zh-CN" altLang="en-US" sz="2800">
                <a:sym typeface="+mn-ea"/>
              </a:rPr>
              <a:t>《黄水谣》选自《</a:t>
            </a:r>
            <a:r>
              <a:rPr lang="en-US" altLang="zh-CN" sz="2800">
                <a:sym typeface="+mn-ea"/>
              </a:rPr>
              <a:t>-------</a:t>
            </a:r>
            <a:r>
              <a:rPr lang="zh-CN" altLang="en-US" sz="2800">
                <a:sym typeface="+mn-ea"/>
              </a:rPr>
              <a:t>》第</a:t>
            </a:r>
            <a:r>
              <a:rPr lang="en-US" altLang="zh-CN" sz="2800">
                <a:sym typeface="+mn-ea"/>
              </a:rPr>
              <a:t>------</a:t>
            </a:r>
            <a:r>
              <a:rPr lang="zh-CN" altLang="en-US" sz="2800">
                <a:sym typeface="+mn-ea"/>
              </a:rPr>
              <a:t>乐章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zh-CN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zh-CN" sz="2800">
                <a:sym typeface="+mn-ea"/>
              </a:rPr>
              <a:t>3.黄水谣以------为背景,以-----为中华民族精神的象征,庄严地讴歌了中华民族的</a:t>
            </a:r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坚贞不屈、顽强抗争</a:t>
            </a:r>
            <a:r>
              <a:rPr lang="en-US" altLang="zh-CN" sz="2800">
                <a:sym typeface="+mn-ea"/>
              </a:rPr>
              <a:t>的英雄气概。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zh-CN" sz="280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zh-CN" sz="2800">
                <a:sym typeface="+mn-ea"/>
              </a:rPr>
              <a:t>4.这部作品的词写出了中华民族的气魄, 音乐表现了浓郁的生活气息和民族风格,其高度的思想性、象征性、艺术性为中国大型声乐创作提供了光辉的典范。</a:t>
            </a:r>
            <a:endParaRPr lang="zh-CN" altLang="en-US" sz="2800" dirty="0">
              <a:solidFill>
                <a:srgbClr val="80808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755" y="-809852"/>
            <a:ext cx="5810912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23850" y="304800"/>
            <a:ext cx="11525250" cy="624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63345" y="3044190"/>
            <a:ext cx="25946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highlight>
                  <a:srgbClr val="FFFF00"/>
                </a:highlight>
                <a:sym typeface="+mn-ea"/>
              </a:rPr>
              <a:t>曲式段落</a:t>
            </a:r>
            <a:endParaRPr lang="zh-CN" altLang="en-US" sz="4400">
              <a:highlight>
                <a:srgbClr val="FFFF00"/>
              </a:highlight>
            </a:endParaRPr>
          </a:p>
          <a:p>
            <a:endParaRPr lang="zh-CN" altLang="en-US" sz="4400" spc="-300" dirty="0">
              <a:blipFill dpi="0" rotWithShape="1">
                <a:blip r:embed="rId5"/>
                <a:srcRect/>
                <a:tile tx="0" ty="0" sx="100000" sy="100000" flip="none" algn="b"/>
              </a:blipFill>
              <a:highlight>
                <a:srgbClr val="FFFF00"/>
              </a:highlight>
              <a:latin typeface="造字工房俊雅（非商用）常规体" pitchFamily="50" charset="-122"/>
              <a:ea typeface="造字工房俊雅（非商用）常规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09745" y="304800"/>
            <a:ext cx="7196455" cy="704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zh-CN" altLang="en-US" sz="4000">
                <a:highlight>
                  <a:srgbClr val="FFFF00"/>
                </a:highlight>
                <a:latin typeface="Traditional Arabic" charset="0"/>
                <a:sym typeface="Wingdings" panose="05000000000000000000" charset="0"/>
              </a:rPr>
              <a:t>讲述河东人民安居乐业、生产劳动、其乐融融的美好形象。</a:t>
            </a:r>
            <a:endParaRPr kumimoji="0" lang="zh-CN" altLang="en-US" sz="4000" b="0" i="0" u="none" strike="noStrike" kern="1200" cap="none" spc="0" normalizeH="0" baseline="0" noProof="1">
              <a:solidFill>
                <a:schemeClr val="tx1"/>
              </a:solidFill>
              <a:highlight>
                <a:srgbClr val="FFFF00"/>
              </a:highlight>
              <a:latin typeface="Traditional Arabic" charset="0"/>
              <a:ea typeface="+mn-ea"/>
              <a:cs typeface="+mn-cs"/>
              <a:sym typeface="Wingdings" panose="05000000000000000000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4000" b="0" i="0" u="none" strike="noStrike" kern="1200" cap="none" spc="0" normalizeH="0" baseline="0" noProof="1">
              <a:solidFill>
                <a:schemeClr val="tx1"/>
              </a:solidFill>
              <a:latin typeface="Traditional Arabic" charset="0"/>
              <a:ea typeface="+mn-ea"/>
              <a:cs typeface="+mn-cs"/>
              <a:sym typeface="Wingdings" panose="05000000000000000000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zh-CN" altLang="en-US" sz="4000">
                <a:highlight>
                  <a:srgbClr val="FFFF00"/>
                </a:highlight>
                <a:latin typeface="Traditional Arabic" charset="0"/>
                <a:sym typeface="Wingdings" panose="05000000000000000000" charset="0"/>
              </a:rPr>
              <a:t>鬼子来了后，烧杀抢掠，无恶不作，中华大地一片荒凉的景象。</a:t>
            </a:r>
            <a:endParaRPr kumimoji="0" lang="zh-CN" altLang="en-US" sz="4000" b="0" i="0" u="none" strike="noStrike" kern="1200" cap="none" spc="0" normalizeH="0" baseline="0" noProof="1">
              <a:solidFill>
                <a:schemeClr val="tx1"/>
              </a:solidFill>
              <a:highlight>
                <a:srgbClr val="FFFF00"/>
              </a:highlight>
              <a:latin typeface="Traditional Arabic" charset="0"/>
              <a:ea typeface="+mn-ea"/>
              <a:cs typeface="+mn-cs"/>
              <a:sym typeface="Wingdings" panose="05000000000000000000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4000" b="0" i="0" u="none" strike="noStrike" kern="1200" cap="none" spc="0" normalizeH="0" baseline="0" noProof="1">
              <a:solidFill>
                <a:schemeClr val="tx1"/>
              </a:solidFill>
              <a:latin typeface="Traditional Arabic" charset="0"/>
              <a:ea typeface="+mn-ea"/>
              <a:cs typeface="+mn-cs"/>
              <a:sym typeface="Wingdings" panose="05000000000000000000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zh-CN" altLang="en-US" sz="4000">
                <a:highlight>
                  <a:srgbClr val="FFFF00"/>
                </a:highlight>
                <a:latin typeface="Traditional Arabic" charset="0"/>
                <a:sym typeface="Wingdings" panose="05000000000000000000" charset="0"/>
              </a:rPr>
              <a:t>妻离子散，有家不能回，家破人亡的悲惨景象。</a:t>
            </a:r>
            <a:endParaRPr kumimoji="0" lang="zh-CN" altLang="en-US" sz="4000" b="0" i="0" u="none" strike="noStrike" kern="1200" cap="none" spc="0" normalizeH="0" baseline="0" noProof="1">
              <a:solidFill>
                <a:schemeClr val="tx1"/>
              </a:solidFill>
              <a:highlight>
                <a:srgbClr val="FFFF00"/>
              </a:highlight>
              <a:latin typeface="Traditional Arabic" charset="0"/>
              <a:ea typeface="+mn-ea"/>
              <a:cs typeface="+mn-cs"/>
              <a:sym typeface="Wingdings" panose="05000000000000000000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404745" y="1517650"/>
            <a:ext cx="787255" cy="228600"/>
            <a:chOff x="11404745" y="946150"/>
            <a:chExt cx="787255" cy="2286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404745" y="5054442"/>
            <a:ext cx="787255" cy="228600"/>
            <a:chOff x="11404745" y="946150"/>
            <a:chExt cx="787255" cy="228600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1506345" y="1047750"/>
              <a:ext cx="6856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1404745" y="94615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4" r="-778"/>
          <a:stretch>
            <a:fillRect/>
          </a:stretch>
        </p:blipFill>
        <p:spPr>
          <a:xfrm>
            <a:off x="-682625" y="-85723"/>
            <a:ext cx="3486149" cy="685799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871855"/>
            <a:ext cx="11075035" cy="539242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-1034899" y="2142565"/>
            <a:ext cx="17520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0" spc="-300" dirty="0">
                <a:blipFill dpi="0" rotWithShape="1">
                  <a:blip r:embed="rId4"/>
                  <a:srcRect/>
                  <a:tile tx="0" ty="0" sx="100000" sy="100000" flip="none" algn="b"/>
                </a:blipFill>
                <a:latin typeface="造字工房俊雅（非商用）常规体" pitchFamily="50" charset="-122"/>
                <a:ea typeface="造字工房俊雅（非商用）常规体" pitchFamily="50" charset="-122"/>
              </a:rPr>
              <a:t>壹</a:t>
            </a:r>
            <a:endParaRPr lang="zh-CN" altLang="en-US" sz="15000" dirty="0">
              <a:blipFill dpi="0" rotWithShape="1">
                <a:blip r:embed="rId4"/>
                <a:srcRect/>
                <a:tile tx="0" ty="0" sx="100000" sy="100000" flip="none" algn="b"/>
              </a:blip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38120" y="1436370"/>
            <a:ext cx="8140700" cy="457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5000"/>
              </a:lnSpc>
            </a:pPr>
            <a:r>
              <a:rPr lang="en-US" altLang="zh-CN" sz="2800">
                <a:sym typeface="+mn-ea"/>
              </a:rPr>
              <a:t>A</a:t>
            </a:r>
            <a:r>
              <a:rPr lang="zh-CN" altLang="en-US" sz="2800">
                <a:sym typeface="+mn-ea"/>
              </a:rPr>
              <a:t>段</a:t>
            </a:r>
            <a:endParaRPr lang="en-US" altLang="zh-CN" sz="2800"/>
          </a:p>
          <a:p>
            <a:pPr fontAlgn="auto">
              <a:lnSpc>
                <a:spcPts val="5000"/>
              </a:lnSpc>
            </a:pPr>
            <a:r>
              <a:rPr lang="en-US" altLang="zh-CN" sz="2800">
                <a:sym typeface="+mn-ea"/>
              </a:rPr>
              <a:t>1.2/4</a:t>
            </a:r>
            <a:r>
              <a:rPr lang="zh-CN" altLang="en-US" sz="2800">
                <a:sym typeface="+mn-ea"/>
              </a:rPr>
              <a:t>拍图示</a:t>
            </a:r>
            <a:endParaRPr lang="zh-CN" altLang="en-US" sz="2800"/>
          </a:p>
          <a:p>
            <a:pPr fontAlgn="auto">
              <a:lnSpc>
                <a:spcPts val="5000"/>
              </a:lnSpc>
            </a:pPr>
            <a:r>
              <a:rPr lang="en-US" altLang="zh-CN" sz="2800">
                <a:sym typeface="+mn-ea"/>
              </a:rPr>
              <a:t>2.  </a:t>
            </a:r>
            <a:r>
              <a:rPr lang="zh-CN" altLang="en-US" sz="2800">
                <a:sym typeface="+mn-ea"/>
              </a:rPr>
              <a:t>旋律线分为    </a:t>
            </a:r>
            <a:r>
              <a:rPr lang="en-US" altLang="zh-CN" sz="2800">
                <a:sym typeface="+mn-ea"/>
              </a:rPr>
              <a:t>-----</a:t>
            </a:r>
            <a:r>
              <a:rPr lang="zh-CN" altLang="en-US" sz="2800">
                <a:sym typeface="+mn-ea"/>
              </a:rPr>
              <a:t>位、</a:t>
            </a:r>
            <a:r>
              <a:rPr lang="en-US" altLang="zh-CN" sz="2800">
                <a:sym typeface="+mn-ea"/>
              </a:rPr>
              <a:t>------</a:t>
            </a:r>
            <a:r>
              <a:rPr lang="zh-CN" altLang="en-US" sz="2800">
                <a:sym typeface="+mn-ea"/>
              </a:rPr>
              <a:t>位、</a:t>
            </a:r>
            <a:r>
              <a:rPr lang="en-US" altLang="zh-CN" sz="2800">
                <a:sym typeface="+mn-ea"/>
              </a:rPr>
              <a:t>-----</a:t>
            </a:r>
            <a:r>
              <a:rPr lang="zh-CN" altLang="en-US" sz="2800">
                <a:sym typeface="+mn-ea"/>
              </a:rPr>
              <a:t>位</a:t>
            </a:r>
            <a:endParaRPr lang="zh-CN" altLang="en-US" sz="2800"/>
          </a:p>
          <a:p>
            <a:pPr fontAlgn="auto">
              <a:lnSpc>
                <a:spcPts val="5000"/>
              </a:lnSpc>
            </a:pPr>
            <a:r>
              <a:rPr lang="zh-CN" altLang="zh-CN" sz="2800">
                <a:sym typeface="+mn-ea"/>
              </a:rPr>
              <a:t>《黄水谣》低音为</a:t>
            </a:r>
            <a:r>
              <a:rPr lang="zh-CN" altLang="zh-CN" sz="2800">
                <a:latin typeface="Traditional Arabic" charset="0"/>
                <a:sym typeface="+mn-ea"/>
              </a:rPr>
              <a:t>b</a:t>
            </a:r>
            <a:r>
              <a:rPr lang="en-US" altLang="zh-CN" sz="2800" b="1">
                <a:latin typeface="Traditional Arabic" charset="0"/>
                <a:sym typeface="+mn-ea"/>
              </a:rPr>
              <a:t>b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最高音为</a:t>
            </a:r>
            <a:r>
              <a:rPr lang="en-US" altLang="zh-CN" sz="2800">
                <a:sym typeface="+mn-ea"/>
              </a:rPr>
              <a:t>g2</a:t>
            </a:r>
            <a:r>
              <a:rPr lang="zh-CN" altLang="en-US" sz="2800">
                <a:sym typeface="+mn-ea"/>
              </a:rPr>
              <a:t>，中音约为</a:t>
            </a:r>
            <a:r>
              <a:rPr lang="zh-CN" altLang="zh-CN" sz="2800">
                <a:latin typeface="Traditional Arabic" charset="0"/>
                <a:sym typeface="+mn-ea"/>
              </a:rPr>
              <a:t>b</a:t>
            </a:r>
            <a:r>
              <a:rPr lang="en-US" altLang="zh-CN" sz="2800">
                <a:sym typeface="+mn-ea"/>
              </a:rPr>
              <a:t>b1</a:t>
            </a:r>
            <a:endParaRPr lang="en-US" altLang="zh-CN" sz="2800"/>
          </a:p>
          <a:p>
            <a:pPr fontAlgn="auto">
              <a:lnSpc>
                <a:spcPts val="5000"/>
              </a:lnSpc>
            </a:pPr>
            <a:r>
              <a:rPr lang="en-US" altLang="zh-CN" sz="2800">
                <a:sym typeface="+mn-ea"/>
              </a:rPr>
              <a:t>3.</a:t>
            </a:r>
            <a:r>
              <a:rPr lang="zh-CN" altLang="en-US" sz="2800">
                <a:sym typeface="+mn-ea"/>
              </a:rPr>
              <a:t>具体句子中的处理</a:t>
            </a:r>
            <a:endParaRPr lang="zh-CN" altLang="en-US" sz="2800"/>
          </a:p>
          <a:p>
            <a:pPr fontAlgn="auto">
              <a:lnSpc>
                <a:spcPts val="5000"/>
              </a:lnSpc>
            </a:pPr>
            <a:r>
              <a:rPr lang="zh-CN" altLang="en-US" sz="2800">
                <a:latin typeface="Calibri" panose="020F0502020204030204" pitchFamily="34" charset="0"/>
                <a:sym typeface="+mn-ea"/>
              </a:rPr>
              <a:t>①长音提示：河流万里长的</a:t>
            </a:r>
            <a:r>
              <a:rPr lang="en-US" altLang="zh-CN" sz="2800">
                <a:latin typeface="Calibri" panose="020F0502020204030204" pitchFamily="34" charset="0"/>
                <a:sym typeface="+mn-ea"/>
              </a:rPr>
              <a:t>“</a:t>
            </a:r>
            <a:r>
              <a:rPr lang="zh-CN" altLang="en-US" sz="2800">
                <a:latin typeface="Calibri" panose="020F0502020204030204" pitchFamily="34" charset="0"/>
                <a:sym typeface="+mn-ea"/>
              </a:rPr>
              <a:t>长</a:t>
            </a:r>
            <a:r>
              <a:rPr lang="en-US" altLang="zh-CN" sz="2800">
                <a:latin typeface="Calibri" panose="020F0502020204030204" pitchFamily="34" charset="0"/>
                <a:sym typeface="+mn-ea"/>
              </a:rPr>
              <a:t>”</a:t>
            </a:r>
            <a:endParaRPr lang="en-US" altLang="zh-CN" sz="2800">
              <a:latin typeface="Calibri" panose="020F0502020204030204" pitchFamily="34" charset="0"/>
            </a:endParaRPr>
          </a:p>
          <a:p>
            <a:pPr fontAlgn="auto">
              <a:lnSpc>
                <a:spcPts val="5000"/>
              </a:lnSpc>
            </a:pPr>
            <a:r>
              <a:rPr lang="en-US" altLang="zh-CN" sz="2800">
                <a:latin typeface="Calibri" panose="020F0502020204030204" pitchFamily="34" charset="0"/>
                <a:sym typeface="+mn-ea"/>
              </a:rPr>
              <a:t>②“</a:t>
            </a:r>
            <a:r>
              <a:rPr lang="zh-CN" altLang="en-US" sz="2800">
                <a:latin typeface="Calibri" panose="020F0502020204030204" pitchFamily="34" charset="0"/>
                <a:sym typeface="+mn-ea"/>
              </a:rPr>
              <a:t>奔腾叫嚣如虎狼</a:t>
            </a:r>
            <a:r>
              <a:rPr lang="en-US" altLang="zh-CN" sz="2800">
                <a:latin typeface="Calibri" panose="020F0502020204030204" pitchFamily="34" charset="0"/>
                <a:sym typeface="+mn-ea"/>
              </a:rPr>
              <a:t>”</a:t>
            </a:r>
            <a:r>
              <a:rPr lang="zh-CN" altLang="en-US" sz="2800">
                <a:latin typeface="Calibri" panose="020F0502020204030204" pitchFamily="34" charset="0"/>
                <a:sym typeface="+mn-ea"/>
              </a:rPr>
              <a:t>的旋律线及特殊处理</a:t>
            </a:r>
            <a:endParaRPr lang="en-US" altLang="zh-CN" sz="28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9775" y="2700655"/>
            <a:ext cx="5494020" cy="20510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95170" y="-163195"/>
            <a:ext cx="6031865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《黄水谣》指挥手势设计（一）</a:t>
            </a:r>
            <a:endParaRPr lang="zh-CN" altLang="en-US" sz="2800">
              <a:solidFill>
                <a:srgbClr val="FF0000"/>
              </a:solidFill>
            </a:endParaRPr>
          </a:p>
          <a:p>
            <a:pPr fontAlgn="auto">
              <a:lnSpc>
                <a:spcPts val="3360"/>
              </a:lnSpc>
            </a:pP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sh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C091679-AECB-49DC-8D31-673557D5B3B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红色创意剪纸工作总结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640</Words>
  <Application>Microsoft Office PowerPoint</Application>
  <PresentationFormat>宽屏</PresentationFormat>
  <Paragraphs>106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黑体</vt:lpstr>
      <vt:lpstr>华光书宋一_CNKI</vt:lpstr>
      <vt:lpstr>华文琥珀</vt:lpstr>
      <vt:lpstr>华文楷体</vt:lpstr>
      <vt:lpstr>楷体</vt:lpstr>
      <vt:lpstr>宋体</vt:lpstr>
      <vt:lpstr>微软雅黑</vt:lpstr>
      <vt:lpstr>造字工房俊雅（非商用）常规体</vt:lpstr>
      <vt:lpstr>Arial</vt:lpstr>
      <vt:lpstr>Calibri</vt:lpstr>
      <vt:lpstr>Calibri Light</vt:lpstr>
      <vt:lpstr>Traditional Arabic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subject>tukuppt</dc:subject>
  <dc:creator>www.tukuppt.com</dc:creator>
  <cp:lastModifiedBy>宝伟</cp:lastModifiedBy>
  <cp:revision>48</cp:revision>
  <dcterms:created xsi:type="dcterms:W3CDTF">2016-12-02T16:22:00Z</dcterms:created>
  <dcterms:modified xsi:type="dcterms:W3CDTF">2022-03-14T03:08:33Z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5ECF4AAD3FD04D0185D00EB44563B7AA</vt:lpwstr>
  </property>
</Properties>
</file>